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Poppins Light"/>
      <p:regular r:id="rId38"/>
      <p:bold r:id="rId39"/>
      <p:italic r:id="rId40"/>
      <p:boldItalic r:id="rId41"/>
    </p:embeddedFont>
    <p:embeddedFont>
      <p:font typeface="Bodoni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  <p:embeddedFont>
      <p:font typeface="Helvetica Neue Light"/>
      <p:regular r:id="rId50"/>
      <p:bold r:id="rId51"/>
      <p:italic r:id="rId52"/>
      <p:boldItalic r:id="rId53"/>
    </p:embeddedFont>
    <p:embeddedFont>
      <p:font typeface="Comfortaa"/>
      <p:regular r:id="rId54"/>
      <p:bold r:id="rId55"/>
    </p:embeddedFont>
    <p:embeddedFont>
      <p:font typeface="Open Sans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italic.fntdata"/><Relationship Id="rId42" Type="http://schemas.openxmlformats.org/officeDocument/2006/relationships/font" Target="fonts/Bodoni-regular.fntdata"/><Relationship Id="rId41" Type="http://schemas.openxmlformats.org/officeDocument/2006/relationships/font" Target="fonts/PoppinsLight-boldItalic.fntdata"/><Relationship Id="rId44" Type="http://schemas.openxmlformats.org/officeDocument/2006/relationships/font" Target="fonts/Bodoni-italic.fntdata"/><Relationship Id="rId43" Type="http://schemas.openxmlformats.org/officeDocument/2006/relationships/font" Target="fonts/Bodoni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Bodoni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33" Type="http://schemas.openxmlformats.org/officeDocument/2006/relationships/font" Target="fonts/ProximaNova-boldItalic.fntdata"/><Relationship Id="rId32" Type="http://schemas.openxmlformats.org/officeDocument/2006/relationships/font" Target="fonts/ProximaNova-italic.fntdata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PoppinsLight-bold.fntdata"/><Relationship Id="rId38" Type="http://schemas.openxmlformats.org/officeDocument/2006/relationships/font" Target="fonts/PoppinsLight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Light-bold.fntdata"/><Relationship Id="rId50" Type="http://schemas.openxmlformats.org/officeDocument/2006/relationships/font" Target="fonts/HelveticaNeueLight-regular.fntdata"/><Relationship Id="rId53" Type="http://schemas.openxmlformats.org/officeDocument/2006/relationships/font" Target="fonts/HelveticaNeueLight-boldItalic.fntdata"/><Relationship Id="rId52" Type="http://schemas.openxmlformats.org/officeDocument/2006/relationships/font" Target="fonts/HelveticaNeueLight-italic.fntdata"/><Relationship Id="rId11" Type="http://schemas.openxmlformats.org/officeDocument/2006/relationships/slide" Target="slides/slide5.xml"/><Relationship Id="rId55" Type="http://schemas.openxmlformats.org/officeDocument/2006/relationships/font" Target="fonts/Comfortaa-bold.fntdata"/><Relationship Id="rId10" Type="http://schemas.openxmlformats.org/officeDocument/2006/relationships/slide" Target="slides/slide4.xml"/><Relationship Id="rId54" Type="http://schemas.openxmlformats.org/officeDocument/2006/relationships/font" Target="fonts/Comfortaa-regular.fntdata"/><Relationship Id="rId13" Type="http://schemas.openxmlformats.org/officeDocument/2006/relationships/slide" Target="slides/slide7.xml"/><Relationship Id="rId57" Type="http://schemas.openxmlformats.org/officeDocument/2006/relationships/font" Target="fonts/OpenSansLight-bold.fntdata"/><Relationship Id="rId12" Type="http://schemas.openxmlformats.org/officeDocument/2006/relationships/slide" Target="slides/slide6.xml"/><Relationship Id="rId56" Type="http://schemas.openxmlformats.org/officeDocument/2006/relationships/font" Target="fonts/OpenSansLight-regular.fntdata"/><Relationship Id="rId15" Type="http://schemas.openxmlformats.org/officeDocument/2006/relationships/slide" Target="slides/slide9.xml"/><Relationship Id="rId59" Type="http://schemas.openxmlformats.org/officeDocument/2006/relationships/font" Target="fonts/OpenSansLight-boldItalic.fntdata"/><Relationship Id="rId14" Type="http://schemas.openxmlformats.org/officeDocument/2006/relationships/slide" Target="slides/slide8.xml"/><Relationship Id="rId58" Type="http://schemas.openxmlformats.org/officeDocument/2006/relationships/font" Target="fonts/OpenSans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42a4b97a2_0_7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1542a4b97a2_0_795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4a51992b3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34a51992b32_0_7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a51992b32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g34a51992b32_0_321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4a51992b3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g34a51992b32_0_21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4a51992b32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8" name="Google Shape;548;g34a51992b32_0_40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4a51992b32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1" name="Google Shape;561;g34a51992b32_0_52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4a51992b32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7" name="Google Shape;577;g34a51992b32_0_67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4a51992b32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5" name="Google Shape;595;g34a51992b32_0_84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4a51992b32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1" name="Google Shape;621;g34a51992b32_0_121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4a51992b32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5" name="Google Shape;635;g34a51992b32_0_134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4a51992b32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g34a51992b32_0_146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ca98cdb76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Hsieh et al. 2022</a:t>
            </a:r>
            <a:endParaRPr/>
          </a:p>
        </p:txBody>
      </p:sp>
      <p:sp>
        <p:nvSpPr>
          <p:cNvPr id="406" name="Google Shape;406;g14ca98cdb76_0_22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4a51992b32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1" name="Google Shape;661;g34a51992b32_0_158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4cac37b5d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why</a:t>
            </a:r>
            <a:endParaRPr/>
          </a:p>
        </p:txBody>
      </p:sp>
      <p:sp>
        <p:nvSpPr>
          <p:cNvPr id="674" name="Google Shape;674;g14cac37b5dd_0_35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cac37b5dd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1" name="Google Shape;681;g14cac37b5dd_0_78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542a4b97a2_0_9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3" name="Google Shape;693;g1542a4b97a2_0_913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e40bb70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g1fe40bb708c_0_0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a51992b32_0_3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34a51992b32_0_306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cac37b5d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why</a:t>
            </a:r>
            <a:endParaRPr/>
          </a:p>
        </p:txBody>
      </p:sp>
      <p:sp>
        <p:nvSpPr>
          <p:cNvPr id="442" name="Google Shape;442;g14cac37b5dd_0_1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fe40bb708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g1fe40bb708c_1_0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fe40bb708c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g1fe40bb708c_1_14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9fa44eb10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g19fa44eb103_0_77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21c958e59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Hsieh et al. 2022</a:t>
            </a:r>
            <a:endParaRPr/>
          </a:p>
        </p:txBody>
      </p:sp>
      <p:sp>
        <p:nvSpPr>
          <p:cNvPr id="491" name="Google Shape;491;g2a21c958e59_0_340:notes"/>
          <p:cNvSpPr/>
          <p:nvPr>
            <p:ph idx="2" type="sldImg"/>
          </p:nvPr>
        </p:nvSpPr>
        <p:spPr>
          <a:xfrm>
            <a:off x="685872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3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1.png"/><Relationship Id="rId4" Type="http://schemas.openxmlformats.org/officeDocument/2006/relationships/image" Target="../media/image35.jpg"/><Relationship Id="rId5" Type="http://schemas.openxmlformats.org/officeDocument/2006/relationships/image" Target="../media/image3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1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-2810" y="-1024"/>
            <a:ext cx="9144000" cy="51456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" name="Google Shape;13;p2"/>
          <p:cNvCxnSpPr/>
          <p:nvPr/>
        </p:nvCxnSpPr>
        <p:spPr>
          <a:xfrm>
            <a:off x="2340624" y="3410787"/>
            <a:ext cx="44628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3378197" y="1038781"/>
            <a:ext cx="2381981" cy="1509713"/>
            <a:chOff x="7612325" y="2770083"/>
            <a:chExt cx="6351949" cy="4025901"/>
          </a:xfrm>
        </p:grpSpPr>
        <p:sp>
          <p:nvSpPr>
            <p:cNvPr id="15" name="Google Shape;15;p2"/>
            <p:cNvSpPr/>
            <p:nvPr/>
          </p:nvSpPr>
          <p:spPr>
            <a:xfrm>
              <a:off x="7666300" y="2824057"/>
              <a:ext cx="3918000" cy="391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Poppins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Espace réservé pour une image  16" id="16" name="Google Shape;16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612325" y="2770083"/>
              <a:ext cx="4025901" cy="402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 b="43012" l="60699" r="8067" t="24807"/>
            <a:stretch/>
          </p:blipFill>
          <p:spPr>
            <a:xfrm>
              <a:off x="11887200" y="3705950"/>
              <a:ext cx="2077074" cy="1480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_merci" showMasterSp="0">
  <p:cSld name="FIN_merci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/>
          <p:nvPr/>
        </p:nvSpPr>
        <p:spPr>
          <a:xfrm>
            <a:off x="-7998" y="-6296"/>
            <a:ext cx="9159900" cy="51561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3" name="Google Shape;103;p11"/>
          <p:cNvGrpSpPr/>
          <p:nvPr/>
        </p:nvGrpSpPr>
        <p:grpSpPr>
          <a:xfrm>
            <a:off x="3896999" y="1362898"/>
            <a:ext cx="1350007" cy="1350007"/>
            <a:chOff x="-1" y="-1"/>
            <a:chExt cx="3600019" cy="3600019"/>
          </a:xfrm>
        </p:grpSpPr>
        <p:sp>
          <p:nvSpPr>
            <p:cNvPr id="104" name="Google Shape;104;p11"/>
            <p:cNvSpPr/>
            <p:nvPr/>
          </p:nvSpPr>
          <p:spPr>
            <a:xfrm>
              <a:off x="-1" y="-1"/>
              <a:ext cx="3600018" cy="3600018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600"/>
                <a:buFont typeface="Poppins"/>
                <a:buNone/>
              </a:pPr>
              <a:r>
                <a:t/>
              </a:r>
              <a:endParaRPr b="0" i="0" sz="16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image2.png" id="105" name="Google Shape;105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3600018" cy="3600018"/>
            </a:xfrm>
            <a:custGeom>
              <a:rect b="b" l="l" r="r" t="t"/>
              <a:pathLst>
                <a:path extrusionOk="0" h="21600" w="21600">
                  <a:moveTo>
                    <a:pt x="10799" y="0"/>
                  </a:moveTo>
                  <a:cubicBezTo>
                    <a:pt x="4834" y="0"/>
                    <a:pt x="0" y="4834"/>
                    <a:pt x="0" y="10799"/>
                  </a:cubicBezTo>
                  <a:cubicBezTo>
                    <a:pt x="0" y="16763"/>
                    <a:pt x="4834" y="21600"/>
                    <a:pt x="10799" y="21600"/>
                  </a:cubicBezTo>
                  <a:cubicBezTo>
                    <a:pt x="16763" y="21600"/>
                    <a:pt x="21600" y="16763"/>
                    <a:pt x="21600" y="10799"/>
                  </a:cubicBezTo>
                  <a:cubicBezTo>
                    <a:pt x="21600" y="4834"/>
                    <a:pt x="16763" y="0"/>
                    <a:pt x="1079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06" name="Google Shape;106;p11"/>
          <p:cNvSpPr txBox="1"/>
          <p:nvPr/>
        </p:nvSpPr>
        <p:spPr>
          <a:xfrm>
            <a:off x="1143000" y="3501628"/>
            <a:ext cx="6858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fr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Institut Pierre-Simon Laplace (IPSL)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1"/>
          <p:cNvSpPr txBox="1"/>
          <p:nvPr/>
        </p:nvSpPr>
        <p:spPr>
          <a:xfrm>
            <a:off x="1683000" y="3054548"/>
            <a:ext cx="5778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fr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MERCI – THANK YOU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1"/>
          <p:cNvCxnSpPr/>
          <p:nvPr/>
        </p:nvCxnSpPr>
        <p:spPr>
          <a:xfrm>
            <a:off x="3873103" y="3411141"/>
            <a:ext cx="13977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4457700" y="4081701"/>
            <a:ext cx="1600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LIBRE4-1" showMasterSp="0">
  <p:cSld name="PAGE LIBRE4-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1143000" y="642937"/>
            <a:ext cx="6858000" cy="5148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  <a:effectLst>
            <a:outerShdw blurRad="114300" rotWithShape="0" dir="5400000" dist="12700">
              <a:srgbClr val="000000">
                <a:alpha val="74117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12"/>
          <p:cNvSpPr txBox="1"/>
          <p:nvPr>
            <p:ph idx="1" type="body"/>
          </p:nvPr>
        </p:nvSpPr>
        <p:spPr>
          <a:xfrm>
            <a:off x="2358000" y="1722937"/>
            <a:ext cx="4428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2pPr>
            <a:lvl3pPr indent="-292100" lvl="2" marL="13716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</a:defRPr>
            </a:lvl3pPr>
            <a:lvl4pPr indent="-292100" lvl="3" marL="18288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</a:defRPr>
            </a:lvl4pPr>
            <a:lvl5pPr indent="-292100" lvl="4" marL="22860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3" name="Google Shape;113;p12"/>
          <p:cNvSpPr txBox="1"/>
          <p:nvPr>
            <p:ph type="title"/>
          </p:nvPr>
        </p:nvSpPr>
        <p:spPr>
          <a:xfrm>
            <a:off x="1143000" y="777937"/>
            <a:ext cx="6858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114" name="Google Shape;114;p12"/>
          <p:cNvSpPr txBox="1"/>
          <p:nvPr/>
        </p:nvSpPr>
        <p:spPr>
          <a:xfrm>
            <a:off x="1248860" y="4258628"/>
            <a:ext cx="24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Atelier prospective INSU - De la production de données à leur exploitation scientifique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 txBox="1"/>
          <p:nvPr/>
        </p:nvSpPr>
        <p:spPr>
          <a:xfrm>
            <a:off x="7072658" y="4308634"/>
            <a:ext cx="808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5-6 mars 2020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1490547" y="885408"/>
            <a:ext cx="544500" cy="544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17500" rotWithShape="0" dir="5400000" dist="12700">
              <a:srgbClr val="000000">
                <a:alpha val="74117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 5" id="117" name="Google Shape;11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5943" y="899769"/>
            <a:ext cx="514701" cy="51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7471067" y="4270534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 showMasterSp="0">
  <p:cSld name="Vier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1117679" y="4871331"/>
            <a:ext cx="6908700" cy="274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Font typeface="Bodoni"/>
              <a:buNone/>
            </a:pPr>
            <a:r>
              <a:t/>
            </a:r>
            <a:endParaRPr b="0" i="0" sz="1200" u="none" cap="none" strike="noStrike">
              <a:solidFill>
                <a:srgbClr val="414141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1124773" y="-26831"/>
            <a:ext cx="6891600" cy="30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  <a:effectLst>
            <a:outerShdw blurRad="177800" rotWithShape="0" dir="5400000" dist="12700">
              <a:srgbClr val="000000">
                <a:alpha val="74117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alatino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83184" y="4927178"/>
            <a:ext cx="3911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</a:pPr>
            <a:r>
              <a:rPr b="0" i="0" lang="fr" sz="1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Journée analyse CMIP6 — Levavasseur, G. — 19 Novembre 2018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"/>
          <p:cNvSpPr txBox="1"/>
          <p:nvPr>
            <p:ph idx="12" type="sldNum"/>
          </p:nvPr>
        </p:nvSpPr>
        <p:spPr>
          <a:xfrm>
            <a:off x="7584454" y="4950767"/>
            <a:ext cx="155400" cy="1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venir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venir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venir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venir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venir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venir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venir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venir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venir"/>
              <a:buNone/>
              <a:defRPr b="0" i="0" sz="7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. 2" showMasterSp="0">
  <p:cSld name="Chap.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/>
          <p:nvPr/>
        </p:nvSpPr>
        <p:spPr>
          <a:xfrm>
            <a:off x="1117679" y="4871331"/>
            <a:ext cx="6908700" cy="274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Font typeface="Bodoni"/>
              <a:buNone/>
            </a:pPr>
            <a:r>
              <a:t/>
            </a:r>
            <a:endParaRPr b="0" i="0" sz="1200" u="none" cap="none" strike="noStrike">
              <a:solidFill>
                <a:srgbClr val="414141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1183184" y="4927178"/>
            <a:ext cx="3911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</a:pPr>
            <a:r>
              <a:rPr b="0" i="0" lang="fr" sz="1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NICEST workshop — Levavasseur, G. — May, 28</a:t>
            </a:r>
            <a:r>
              <a:rPr b="0" baseline="30000" i="0" lang="fr" sz="1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1124773" y="-26831"/>
            <a:ext cx="6891600" cy="30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  <a:effectLst>
            <a:outerShdw blurRad="177800" rotWithShape="0" dir="5400000" dist="12700">
              <a:srgbClr val="000000">
                <a:alpha val="74117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alatino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1141517" y="65980"/>
            <a:ext cx="6858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C7D7"/>
              </a:buClr>
              <a:buSzPts val="800"/>
              <a:buFont typeface="Avenir"/>
              <a:buNone/>
            </a:pPr>
            <a:r>
              <a:rPr b="0" i="0" lang="fr" sz="800" u="none" cap="none" strike="noStrike">
                <a:solidFill>
                  <a:srgbClr val="B9C7D7"/>
                </a:solidFill>
                <a:latin typeface="Avenir"/>
                <a:ea typeface="Avenir"/>
                <a:cs typeface="Avenir"/>
                <a:sym typeface="Avenir"/>
              </a:rPr>
              <a:t>Introduction | </a:t>
            </a:r>
            <a:r>
              <a:rPr b="0" i="0" lang="fr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"CMIP6 is coming..."</a:t>
            </a:r>
            <a:r>
              <a:rPr b="0" i="0" lang="fr" sz="800" u="none" cap="none" strike="noStrike">
                <a:solidFill>
                  <a:srgbClr val="B9C7D7"/>
                </a:solidFill>
                <a:latin typeface="Avenir"/>
                <a:ea typeface="Avenir"/>
                <a:cs typeface="Avenir"/>
                <a:sym typeface="Avenir"/>
              </a:rPr>
              <a:t> | Walkthrough data publication workflow | Conclusion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 txBox="1"/>
          <p:nvPr>
            <p:ph idx="12" type="sldNum"/>
          </p:nvPr>
        </p:nvSpPr>
        <p:spPr>
          <a:xfrm>
            <a:off x="6057900" y="4491037"/>
            <a:ext cx="1600200" cy="1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/>
          <p:nvPr/>
        </p:nvSpPr>
        <p:spPr>
          <a:xfrm>
            <a:off x="1143000" y="-9174"/>
            <a:ext cx="6858000" cy="511200"/>
          </a:xfrm>
          <a:prstGeom prst="rect">
            <a:avLst/>
          </a:prstGeom>
          <a:solidFill>
            <a:srgbClr val="DDDDDD">
              <a:alpha val="29019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Font typeface="Bodoni"/>
              <a:buNone/>
            </a:pPr>
            <a:r>
              <a:t/>
            </a:r>
            <a:endParaRPr b="0" i="0" sz="1200" u="none" cap="none" strike="noStrike">
              <a:solidFill>
                <a:srgbClr val="414141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descr="IPSL.png" id="132" name="Google Shape;13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2133" y="58150"/>
            <a:ext cx="795010" cy="399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3" name="Google Shape;1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03" y="-3415"/>
            <a:ext cx="1872255" cy="633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067" y="4933190"/>
            <a:ext cx="6871863" cy="24678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7554164" y="4984443"/>
            <a:ext cx="386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b="0" sz="600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1167643" y="4990996"/>
            <a:ext cx="4487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1" i="1" lang="fr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Atelier prospective INSU - Production de données et défis vers l'exascale     –     14-15 janvier 2020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type="title"/>
          </p:nvPr>
        </p:nvSpPr>
        <p:spPr>
          <a:xfrm>
            <a:off x="4151820" y="-11176"/>
            <a:ext cx="3755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710E"/>
              </a:buClr>
              <a:buSzPts val="1900"/>
              <a:buFont typeface="Arial"/>
              <a:buNone/>
              <a:defRPr sz="1900" cap="small">
                <a:solidFill>
                  <a:srgbClr val="EC710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 showMasterSp="0">
  <p:cSld name="Vierg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1117679" y="4871331"/>
            <a:ext cx="6908700" cy="274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Font typeface="Bodoni"/>
              <a:buNone/>
            </a:pPr>
            <a:r>
              <a:t/>
            </a:r>
            <a:endParaRPr b="0" i="0" sz="1200" u="none" cap="none" strike="noStrike">
              <a:solidFill>
                <a:srgbClr val="414141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1124773" y="-26831"/>
            <a:ext cx="6891600" cy="30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  <a:effectLst>
            <a:outerShdw blurRad="177800" rotWithShape="0" dir="5400000" dist="12700">
              <a:srgbClr val="000000">
                <a:alpha val="74117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alatino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223367" y="4927178"/>
            <a:ext cx="3964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</a:pPr>
            <a:r>
              <a:rPr b="0" i="0" lang="fr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IR Data Terra</a:t>
            </a:r>
            <a:r>
              <a:rPr b="0" i="0" lang="fr" sz="1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— Levavasseur, G. — September</a:t>
            </a:r>
            <a:r>
              <a:rPr b="0" i="1" lang="fr" sz="1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, 26</a:t>
            </a:r>
            <a:r>
              <a:rPr b="0" baseline="30000" i="1" lang="fr" sz="1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</a:t>
            </a:r>
            <a:r>
              <a:rPr b="0" i="1" lang="fr" sz="1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2019</a:t>
            </a:r>
            <a:r>
              <a:rPr b="0" i="0" lang="fr" sz="1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 txBox="1"/>
          <p:nvPr>
            <p:ph idx="12" type="sldNum"/>
          </p:nvPr>
        </p:nvSpPr>
        <p:spPr>
          <a:xfrm>
            <a:off x="6057900" y="4491037"/>
            <a:ext cx="1600200" cy="1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B9998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B99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-sous-titre-texte-a-puces" showMasterSp="0">
  <p:cSld name="titre-sous-titre-texte-a-puce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 27" id="144" name="Google Shape;14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00" y="4936331"/>
            <a:ext cx="6857999" cy="2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1143000" y="4933742"/>
            <a:ext cx="22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Object 27" id="146" name="Google Shape;14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00" y="4936331"/>
            <a:ext cx="6857999" cy="2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1224000" y="4958896"/>
            <a:ext cx="66960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54000" spcFirstLastPara="1" rIns="54000" wrap="square" tIns="54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r>
              <a:rPr b="0" i="0" lang="fr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Visite du comité d’évaluation HCÉRES • IPSL • Paris, 11-12 février 2019</a:t>
            </a:r>
            <a:r>
              <a:rPr b="0" i="0" lang="fr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143000" y="-20242"/>
            <a:ext cx="2402681" cy="809627"/>
            <a:chOff x="0" y="-1"/>
            <a:chExt cx="6407150" cy="2159004"/>
          </a:xfrm>
        </p:grpSpPr>
        <p:pic>
          <p:nvPicPr>
            <p:cNvPr descr="Picture 19" id="149" name="Google Shape;14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-1"/>
              <a:ext cx="6407150" cy="2159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0" id="150" name="Google Shape;150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1650" y="276225"/>
              <a:ext cx="2451100" cy="1409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2" id="151" name="Google Shape;15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8725" y="0"/>
            <a:ext cx="1160860" cy="61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>
            <p:ph type="title"/>
          </p:nvPr>
        </p:nvSpPr>
        <p:spPr>
          <a:xfrm>
            <a:off x="3411000" y="0"/>
            <a:ext cx="459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54000" spcFirstLastPara="1" rIns="54000" wrap="square" tIns="540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71A9"/>
              </a:buClr>
              <a:buSzPts val="2000"/>
              <a:buFont typeface="Calibri"/>
              <a:buNone/>
              <a:defRPr b="0" sz="2000">
                <a:solidFill>
                  <a:srgbClr val="1771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1143000" y="810000"/>
            <a:ext cx="6858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54000" spcFirstLastPara="1" rIns="54000" wrap="square" tIns="540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720D"/>
              </a:buClr>
              <a:buSzPts val="2000"/>
              <a:buFont typeface="Calibri"/>
              <a:buNone/>
              <a:defRPr sz="2000">
                <a:solidFill>
                  <a:srgbClr val="ED720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720D"/>
              </a:buClr>
              <a:buSzPts val="2000"/>
              <a:buFont typeface="Calibri"/>
              <a:buNone/>
              <a:defRPr sz="2000">
                <a:solidFill>
                  <a:srgbClr val="ED720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720D"/>
              </a:buClr>
              <a:buSzPts val="2000"/>
              <a:buFont typeface="Calibri"/>
              <a:buNone/>
              <a:defRPr sz="2000">
                <a:solidFill>
                  <a:srgbClr val="ED720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720D"/>
              </a:buClr>
              <a:buSzPts val="2000"/>
              <a:buFont typeface="Calibri"/>
              <a:buNone/>
              <a:defRPr sz="2000">
                <a:solidFill>
                  <a:srgbClr val="ED720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720D"/>
              </a:buClr>
              <a:buSzPts val="2000"/>
              <a:buFont typeface="Calibri"/>
              <a:buNone/>
              <a:defRPr sz="2000">
                <a:solidFill>
                  <a:srgbClr val="ED720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AGE LIBRE4-1" showMasterSp="0">
  <p:cSld name="9_PAGE LIBRE4-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12" type="sldNum"/>
          </p:nvPr>
        </p:nvSpPr>
        <p:spPr>
          <a:xfrm>
            <a:off x="7471324" y="4270351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/>
          </a:p>
        </p:txBody>
      </p:sp>
      <p:sp>
        <p:nvSpPr>
          <p:cNvPr id="156" name="Google Shape;156;p18"/>
          <p:cNvSpPr txBox="1"/>
          <p:nvPr/>
        </p:nvSpPr>
        <p:spPr>
          <a:xfrm>
            <a:off x="1604826" y="4270351"/>
            <a:ext cx="24708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INSTITUT PIERRE-SIMON LAPLACE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6731098" y="4270351"/>
            <a:ext cx="808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" name="Google Shape;158;p18"/>
          <p:cNvSpPr/>
          <p:nvPr>
            <p:ph idx="2" type="pic"/>
          </p:nvPr>
        </p:nvSpPr>
        <p:spPr>
          <a:xfrm>
            <a:off x="1143000" y="643228"/>
            <a:ext cx="6858000" cy="5511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1143000" y="1194050"/>
            <a:ext cx="68580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type="title"/>
          </p:nvPr>
        </p:nvSpPr>
        <p:spPr>
          <a:xfrm>
            <a:off x="1143000" y="826641"/>
            <a:ext cx="6858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3" type="body"/>
          </p:nvPr>
        </p:nvSpPr>
        <p:spPr>
          <a:xfrm>
            <a:off x="1951135" y="1669851"/>
            <a:ext cx="52416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he" showMasterSp="0">
  <p:cSld name="blanch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7471324" y="4270351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/>
          </a:p>
        </p:txBody>
      </p:sp>
      <p:sp>
        <p:nvSpPr>
          <p:cNvPr id="164" name="Google Shape;164;p19"/>
          <p:cNvSpPr txBox="1"/>
          <p:nvPr/>
        </p:nvSpPr>
        <p:spPr>
          <a:xfrm>
            <a:off x="1604826" y="4270351"/>
            <a:ext cx="24708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INSTITUT PIERRE-SIMON LAPLACE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6731098" y="4270351"/>
            <a:ext cx="808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1143000" y="4035573"/>
            <a:ext cx="6858000" cy="38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LIBRE4-1" showMasterSp="0">
  <p:cSld name="PAGE LIBRE4-1 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1143000" y="0"/>
            <a:ext cx="6858000" cy="6750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2358000" y="1722937"/>
            <a:ext cx="4428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92100" lvl="2" marL="13716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92100" lvl="3" marL="18288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92100" lvl="4" marL="22860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type="title"/>
          </p:nvPr>
        </p:nvSpPr>
        <p:spPr>
          <a:xfrm>
            <a:off x="1143000" y="0"/>
            <a:ext cx="685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7725837" y="5004333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1236376" y="5004333"/>
            <a:ext cx="2470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Analyse CMIP6 via la plateforme CLIMERI-France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1682897" y="405000"/>
            <a:ext cx="540000" cy="54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 2" id="174" name="Google Shape;17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82897" y="405000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7759252" y="4970171"/>
            <a:ext cx="185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/42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682897" y="404999"/>
            <a:ext cx="540000" cy="54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7" name="Google Shape;177;p20"/>
          <p:cNvGrpSpPr/>
          <p:nvPr/>
        </p:nvGrpSpPr>
        <p:grpSpPr>
          <a:xfrm>
            <a:off x="1648867" y="385993"/>
            <a:ext cx="590106" cy="597263"/>
            <a:chOff x="-1" y="-1"/>
            <a:chExt cx="1573615" cy="1592700"/>
          </a:xfrm>
        </p:grpSpPr>
        <p:sp>
          <p:nvSpPr>
            <p:cNvPr id="178" name="Google Shape;178;p20"/>
            <p:cNvSpPr/>
            <p:nvPr/>
          </p:nvSpPr>
          <p:spPr>
            <a:xfrm>
              <a:off x="-1" y="-1"/>
              <a:ext cx="1573500" cy="159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600"/>
                <a:buFont typeface="Poppins"/>
                <a:buNone/>
              </a:pPr>
              <a:r>
                <a:t/>
              </a:r>
              <a:endParaRPr b="0" i="0" sz="16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image2.png" id="179" name="Google Shape;17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-1"/>
              <a:ext cx="1573614" cy="1592622"/>
            </a:xfrm>
            <a:custGeom>
              <a:rect b="b" l="l" r="r" t="t"/>
              <a:pathLst>
                <a:path extrusionOk="0" h="21600" w="21600">
                  <a:moveTo>
                    <a:pt x="10797" y="0"/>
                  </a:moveTo>
                  <a:cubicBezTo>
                    <a:pt x="4833" y="0"/>
                    <a:pt x="0" y="4833"/>
                    <a:pt x="0" y="10797"/>
                  </a:cubicBezTo>
                  <a:cubicBezTo>
                    <a:pt x="0" y="16762"/>
                    <a:pt x="4833" y="21600"/>
                    <a:pt x="10797" y="21600"/>
                  </a:cubicBezTo>
                  <a:cubicBezTo>
                    <a:pt x="16762" y="21600"/>
                    <a:pt x="21600" y="16762"/>
                    <a:pt x="21600" y="10797"/>
                  </a:cubicBezTo>
                  <a:cubicBezTo>
                    <a:pt x="21600" y="4833"/>
                    <a:pt x="16762" y="0"/>
                    <a:pt x="10797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LIBRE4-1" showMasterSp="0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2612" y="0"/>
            <a:ext cx="9138900" cy="6750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-30441" y="0"/>
            <a:ext cx="91956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mfortaa"/>
              <a:buNone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544201" y="405000"/>
            <a:ext cx="540000" cy="54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 2"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4201" y="405000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7817642" y="4957452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VER1">
  <p:cSld name="8_COVER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453406" y="4844630"/>
            <a:ext cx="77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AGE LIBRE4-1">
  <p:cSld name="9_PAGE LIBRE4-1 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8453406" y="4844630"/>
            <a:ext cx="77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4" name="Google Shape;184;p22"/>
          <p:cNvSpPr/>
          <p:nvPr>
            <p:ph idx="2" type="pic"/>
          </p:nvPr>
        </p:nvSpPr>
        <p:spPr>
          <a:xfrm>
            <a:off x="0" y="928"/>
            <a:ext cx="9146400" cy="735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0" y="735512"/>
            <a:ext cx="9146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0" y="245531"/>
            <a:ext cx="9146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JUXTAPOSITION TEXTE-MEDIA" showMasterSp="0">
  <p:cSld name="6-JUXTAPOSITION TEXTE-MEDIA 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4766213" y="1570083"/>
            <a:ext cx="29490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25" lIns="31125" spcFirstLastPara="1" rIns="31125" wrap="square" tIns="3112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None/>
              <a:defRPr sz="700">
                <a:solidFill>
                  <a:srgbClr val="2F5496"/>
                </a:solidFill>
              </a:defRPr>
            </a:lvl1pPr>
            <a:lvl2pPr indent="-27305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Char char="•"/>
              <a:defRPr sz="700">
                <a:solidFill>
                  <a:srgbClr val="2F5496"/>
                </a:solidFill>
              </a:defRPr>
            </a:lvl2pPr>
            <a:lvl3pPr indent="-27305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Char char="•"/>
              <a:defRPr sz="700">
                <a:solidFill>
                  <a:srgbClr val="2F5496"/>
                </a:solidFill>
              </a:defRPr>
            </a:lvl3pPr>
            <a:lvl4pPr indent="-27305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Char char="•"/>
              <a:defRPr sz="700">
                <a:solidFill>
                  <a:srgbClr val="2F5496"/>
                </a:solidFill>
              </a:defRPr>
            </a:lvl4pPr>
            <a:lvl5pPr indent="-27305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Char char="•"/>
              <a:defRPr sz="700">
                <a:solidFill>
                  <a:srgbClr val="2F5496"/>
                </a:solidFill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2" type="body"/>
          </p:nvPr>
        </p:nvSpPr>
        <p:spPr>
          <a:xfrm>
            <a:off x="1437307" y="2192202"/>
            <a:ext cx="29535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25" lIns="31125" spcFirstLastPara="1" rIns="31125" wrap="square" tIns="31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7575015" y="4819407"/>
            <a:ext cx="1392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125" lIns="31125" spcFirstLastPara="1" rIns="31125" wrap="square" tIns="311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7B7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8C97B7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7B7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8C97B7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7B7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8C97B7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7B7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8C97B7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7B7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8C97B7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7B7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8C97B7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7B7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8C97B7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7B7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8C97B7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7B7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8C97B7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BFBFBF"/>
              </a:solidFill>
            </a:endParaRPr>
          </a:p>
        </p:txBody>
      </p:sp>
      <p:sp>
        <p:nvSpPr>
          <p:cNvPr id="191" name="Google Shape;191;p23"/>
          <p:cNvSpPr/>
          <p:nvPr>
            <p:ph idx="3" type="pic"/>
          </p:nvPr>
        </p:nvSpPr>
        <p:spPr>
          <a:xfrm>
            <a:off x="936845" y="388"/>
            <a:ext cx="7277700" cy="7323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"/>
          <p:cNvSpPr txBox="1"/>
          <p:nvPr>
            <p:ph type="title"/>
          </p:nvPr>
        </p:nvSpPr>
        <p:spPr>
          <a:xfrm>
            <a:off x="1408866" y="261945"/>
            <a:ext cx="63054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1125" lIns="31125" spcFirstLastPara="1" rIns="31125" wrap="square" tIns="31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193" name="Google Shape;193;p23"/>
          <p:cNvSpPr/>
          <p:nvPr>
            <p:ph idx="4" type="pic"/>
          </p:nvPr>
        </p:nvSpPr>
        <p:spPr>
          <a:xfrm>
            <a:off x="1408866" y="224617"/>
            <a:ext cx="846000" cy="846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"/>
          <p:cNvSpPr/>
          <p:nvPr>
            <p:ph idx="5" type="pic"/>
          </p:nvPr>
        </p:nvSpPr>
        <p:spPr>
          <a:xfrm>
            <a:off x="1455489" y="275405"/>
            <a:ext cx="744600" cy="7446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"/>
          <p:cNvSpPr txBox="1"/>
          <p:nvPr>
            <p:ph idx="6" type="body"/>
          </p:nvPr>
        </p:nvSpPr>
        <p:spPr>
          <a:xfrm>
            <a:off x="1549632" y="404553"/>
            <a:ext cx="541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25" lIns="31125" spcFirstLastPara="1" rIns="31125" wrap="square" tIns="3112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LIBRE4-1" showMasterSp="0">
  <p:cSld name="PAGE LIBRE4-1 3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1143000" y="0"/>
            <a:ext cx="6858000" cy="6750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2358000" y="1722937"/>
            <a:ext cx="4428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92100" lvl="2" marL="13716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92100" lvl="3" marL="18288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92100" lvl="4" marL="22860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1143000" y="0"/>
            <a:ext cx="685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7817642" y="4957452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1243073" y="4957452"/>
            <a:ext cx="2470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INSTITUT PIERRE-SIMON LAPLACE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6786000" y="4957452"/>
            <a:ext cx="808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C-IPSL - ESPRI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1682897" y="405000"/>
            <a:ext cx="540000" cy="54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 2" id="204" name="Google Shape;20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82897" y="405000"/>
            <a:ext cx="540001" cy="5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5"/>
          <p:cNvGrpSpPr/>
          <p:nvPr/>
        </p:nvGrpSpPr>
        <p:grpSpPr>
          <a:xfrm>
            <a:off x="-1894" y="-23226"/>
            <a:ext cx="2327400" cy="5203498"/>
            <a:chOff x="0" y="0"/>
            <a:chExt cx="6206400" cy="13875995"/>
          </a:xfrm>
        </p:grpSpPr>
        <p:pic>
          <p:nvPicPr>
            <p:cNvPr descr="Picture 2" id="207" name="Google Shape;207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33601"/>
              <a:ext cx="6206313" cy="13829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5"/>
            <p:cNvSpPr/>
            <p:nvPr/>
          </p:nvSpPr>
          <p:spPr>
            <a:xfrm>
              <a:off x="27893" y="0"/>
              <a:ext cx="6178500" cy="13848600"/>
            </a:xfrm>
            <a:prstGeom prst="rect">
              <a:avLst/>
            </a:prstGeom>
            <a:gradFill>
              <a:gsLst>
                <a:gs pos="0">
                  <a:srgbClr val="98B4E5">
                    <a:alpha val="0"/>
                  </a:srgbClr>
                </a:gs>
                <a:gs pos="64000">
                  <a:srgbClr val="FFFFF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0" y="37295"/>
              <a:ext cx="6206400" cy="13838700"/>
            </a:xfrm>
            <a:prstGeom prst="rect">
              <a:avLst/>
            </a:prstGeom>
            <a:solidFill>
              <a:srgbClr val="FFFFFF">
                <a:alpha val="47058"/>
              </a:srgbClr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10" name="Google Shape;210;p25"/>
          <p:cNvSpPr txBox="1"/>
          <p:nvPr>
            <p:ph type="title"/>
          </p:nvPr>
        </p:nvSpPr>
        <p:spPr>
          <a:xfrm>
            <a:off x="845157" y="177857"/>
            <a:ext cx="8136600" cy="340500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b="0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1387047" y="699542"/>
            <a:ext cx="7299900" cy="3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๏"/>
              <a:defRPr sz="1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‣"/>
              <a:defRPr sz="1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-"/>
              <a:defRPr sz="1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venir"/>
              <a:buChar char="•"/>
              <a:defRPr sz="1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venir"/>
              <a:buChar char="•"/>
              <a:defRPr sz="17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grpSp>
        <p:nvGrpSpPr>
          <p:cNvPr id="212" name="Google Shape;212;p25"/>
          <p:cNvGrpSpPr/>
          <p:nvPr/>
        </p:nvGrpSpPr>
        <p:grpSpPr>
          <a:xfrm>
            <a:off x="51100" y="1784"/>
            <a:ext cx="662954" cy="4980710"/>
            <a:chOff x="0" y="0"/>
            <a:chExt cx="1767876" cy="13281893"/>
          </a:xfrm>
        </p:grpSpPr>
        <p:cxnSp>
          <p:nvCxnSpPr>
            <p:cNvPr id="213" name="Google Shape;213;p25"/>
            <p:cNvCxnSpPr/>
            <p:nvPr/>
          </p:nvCxnSpPr>
          <p:spPr>
            <a:xfrm>
              <a:off x="869187" y="3005093"/>
              <a:ext cx="0" cy="10276800"/>
            </a:xfrm>
            <a:prstGeom prst="straightConnector1">
              <a:avLst/>
            </a:prstGeom>
            <a:noFill/>
            <a:ln cap="flat" cmpd="sng" w="63500">
              <a:solidFill>
                <a:srgbClr val="941333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4" name="Google Shape;214;p25"/>
            <p:cNvSpPr/>
            <p:nvPr/>
          </p:nvSpPr>
          <p:spPr>
            <a:xfrm>
              <a:off x="99610" y="1812599"/>
              <a:ext cx="1539162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1333"/>
                </a:buClr>
                <a:buSzPts val="900"/>
                <a:buFont typeface="Avenir"/>
                <a:buNone/>
              </a:pPr>
              <a:r>
                <a:rPr b="0" i="0" lang="fr" sz="900" u="none" cap="none" strike="noStrike">
                  <a:solidFill>
                    <a:srgbClr val="941333"/>
                  </a:solidFill>
                  <a:latin typeface="Avenir"/>
                  <a:ea typeface="Avenir"/>
                  <a:cs typeface="Avenir"/>
                  <a:sym typeface="Avenir"/>
                </a:rPr>
                <a:t>Climate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1333"/>
                </a:buClr>
                <a:buSzPts val="900"/>
                <a:buFont typeface="Avenir"/>
                <a:buNone/>
              </a:pPr>
              <a:r>
                <a:rPr b="0" i="0" lang="fr" sz="900" u="none" cap="none" strike="noStrike">
                  <a:solidFill>
                    <a:srgbClr val="941333"/>
                  </a:solidFill>
                  <a:latin typeface="Avenir"/>
                  <a:ea typeface="Avenir"/>
                  <a:cs typeface="Avenir"/>
                  <a:sym typeface="Avenir"/>
                </a:rPr>
                <a:t>Change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767876" cy="18240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25"/>
          <p:cNvGrpSpPr/>
          <p:nvPr/>
        </p:nvGrpSpPr>
        <p:grpSpPr>
          <a:xfrm>
            <a:off x="7147004" y="4770557"/>
            <a:ext cx="1840327" cy="265076"/>
            <a:chOff x="0" y="0"/>
            <a:chExt cx="4907539" cy="706869"/>
          </a:xfrm>
        </p:grpSpPr>
        <p:pic>
          <p:nvPicPr>
            <p:cNvPr descr="Copernicus.png" id="217" name="Google Shape;21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940206" cy="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218" name="Google Shape;218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4964" y="0"/>
              <a:ext cx="2692575" cy="7068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ECMWF.png" id="219" name="Google Shape;21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5048" y="4880076"/>
            <a:ext cx="879406" cy="1511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>
            <p:ph idx="12" type="sldNum"/>
          </p:nvPr>
        </p:nvSpPr>
        <p:spPr>
          <a:xfrm>
            <a:off x="8436673" y="4926621"/>
            <a:ext cx="250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>
  <p:cSld name="1_Title and Conte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22" name="Google Shape;2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7247" y="4610263"/>
            <a:ext cx="2037896" cy="40975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/>
          <p:nvPr/>
        </p:nvSpPr>
        <p:spPr>
          <a:xfrm>
            <a:off x="5940152" y="4610776"/>
            <a:ext cx="901200" cy="409200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8" id="224" name="Google Shape;2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051" y="4746177"/>
            <a:ext cx="823500" cy="1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942975" y="699542"/>
            <a:ext cx="7743900" cy="3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»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26" name="Google Shape;226;p26"/>
          <p:cNvSpPr txBox="1"/>
          <p:nvPr>
            <p:ph type="title"/>
          </p:nvPr>
        </p:nvSpPr>
        <p:spPr>
          <a:xfrm>
            <a:off x="867704" y="235007"/>
            <a:ext cx="7819200" cy="277500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anchorCtr="0" anchor="ctr" bIns="45725" lIns="45725" spcFirstLastPara="1" rIns="45725" wrap="square" tIns="45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0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grpSp>
        <p:nvGrpSpPr>
          <p:cNvPr id="227" name="Google Shape;227;p26"/>
          <p:cNvGrpSpPr/>
          <p:nvPr/>
        </p:nvGrpSpPr>
        <p:grpSpPr>
          <a:xfrm>
            <a:off x="117775" y="20834"/>
            <a:ext cx="822611" cy="4929635"/>
            <a:chOff x="0" y="0"/>
            <a:chExt cx="2193630" cy="13145693"/>
          </a:xfrm>
        </p:grpSpPr>
        <p:cxnSp>
          <p:nvCxnSpPr>
            <p:cNvPr id="228" name="Google Shape;228;p26"/>
            <p:cNvCxnSpPr/>
            <p:nvPr/>
          </p:nvCxnSpPr>
          <p:spPr>
            <a:xfrm>
              <a:off x="875638" y="2776493"/>
              <a:ext cx="0" cy="10369200"/>
            </a:xfrm>
            <a:prstGeom prst="straightConnector1">
              <a:avLst/>
            </a:prstGeom>
            <a:noFill/>
            <a:ln cap="flat" cmpd="sng" w="76200">
              <a:solidFill>
                <a:srgbClr val="941333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9" name="Google Shape;229;p26"/>
            <p:cNvSpPr txBox="1"/>
            <p:nvPr/>
          </p:nvSpPr>
          <p:spPr>
            <a:xfrm>
              <a:off x="94530" y="1584000"/>
              <a:ext cx="20991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1333"/>
                </a:buClr>
                <a:buSzPts val="1100"/>
                <a:buFont typeface="Calibri"/>
                <a:buNone/>
              </a:pPr>
              <a:r>
                <a:rPr b="0" i="0" lang="fr" sz="1100" u="none" cap="none" strike="noStrike">
                  <a:solidFill>
                    <a:srgbClr val="941333"/>
                  </a:solidFill>
                  <a:latin typeface="Calibri"/>
                  <a:ea typeface="Calibri"/>
                  <a:cs typeface="Calibri"/>
                  <a:sym typeface="Calibri"/>
                </a:rPr>
                <a:t>Climate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1333"/>
                </a:buClr>
                <a:buSzPts val="1100"/>
                <a:buFont typeface="Calibri"/>
                <a:buNone/>
              </a:pPr>
              <a:r>
                <a:rPr b="0" i="0" lang="fr" sz="1100" u="none" cap="none" strike="noStrike">
                  <a:solidFill>
                    <a:srgbClr val="941333"/>
                  </a:solidFill>
                  <a:latin typeface="Calibri"/>
                  <a:ea typeface="Calibri"/>
                  <a:cs typeface="Calibri"/>
                  <a:sym typeface="Calibri"/>
                </a:rPr>
                <a:t>Change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230" name="Google Shape;230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767875" cy="1824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8436114" y="4943914"/>
            <a:ext cx="250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33" name="Google Shape;23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7247" y="4610263"/>
            <a:ext cx="2037896" cy="40975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/>
          <p:nvPr/>
        </p:nvSpPr>
        <p:spPr>
          <a:xfrm>
            <a:off x="5940152" y="4610776"/>
            <a:ext cx="901200" cy="409200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8"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051" y="4746177"/>
            <a:ext cx="823500" cy="14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27"/>
          <p:cNvGrpSpPr/>
          <p:nvPr/>
        </p:nvGrpSpPr>
        <p:grpSpPr>
          <a:xfrm>
            <a:off x="0" y="-8194"/>
            <a:ext cx="2323578" cy="5195038"/>
            <a:chOff x="0" y="-1"/>
            <a:chExt cx="6196207" cy="13853435"/>
          </a:xfrm>
        </p:grpSpPr>
        <p:pic>
          <p:nvPicPr>
            <p:cNvPr descr="Picture 2" id="237" name="Google Shape;237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3546"/>
              <a:ext cx="6196207" cy="138066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27"/>
            <p:cNvSpPr/>
            <p:nvPr/>
          </p:nvSpPr>
          <p:spPr>
            <a:xfrm>
              <a:off x="27848" y="-1"/>
              <a:ext cx="6168300" cy="13826100"/>
            </a:xfrm>
            <a:prstGeom prst="rect">
              <a:avLst/>
            </a:prstGeom>
            <a:gradFill>
              <a:gsLst>
                <a:gs pos="0">
                  <a:srgbClr val="98B4E5">
                    <a:alpha val="0"/>
                  </a:srgbClr>
                </a:gs>
                <a:gs pos="64000">
                  <a:srgbClr val="FFFFF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0" y="37234"/>
              <a:ext cx="6196200" cy="13816200"/>
            </a:xfrm>
            <a:prstGeom prst="rect">
              <a:avLst/>
            </a:prstGeom>
            <a:solidFill>
              <a:srgbClr val="FFFFFF">
                <a:alpha val="47058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7"/>
          <p:cNvSpPr txBox="1"/>
          <p:nvPr>
            <p:ph type="title"/>
          </p:nvPr>
        </p:nvSpPr>
        <p:spPr>
          <a:xfrm>
            <a:off x="867704" y="235007"/>
            <a:ext cx="7819200" cy="277500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anchorCtr="0" anchor="ctr" bIns="45725" lIns="45725" spcFirstLastPara="1" rIns="45725" wrap="square" tIns="45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0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1387047" y="699542"/>
            <a:ext cx="7299900" cy="3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»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grpSp>
        <p:nvGrpSpPr>
          <p:cNvPr id="242" name="Google Shape;242;p27"/>
          <p:cNvGrpSpPr/>
          <p:nvPr/>
        </p:nvGrpSpPr>
        <p:grpSpPr>
          <a:xfrm>
            <a:off x="117775" y="20834"/>
            <a:ext cx="822611" cy="4929635"/>
            <a:chOff x="0" y="0"/>
            <a:chExt cx="2193630" cy="13145693"/>
          </a:xfrm>
        </p:grpSpPr>
        <p:cxnSp>
          <p:nvCxnSpPr>
            <p:cNvPr id="243" name="Google Shape;243;p27"/>
            <p:cNvCxnSpPr/>
            <p:nvPr/>
          </p:nvCxnSpPr>
          <p:spPr>
            <a:xfrm>
              <a:off x="875638" y="2776493"/>
              <a:ext cx="0" cy="10369200"/>
            </a:xfrm>
            <a:prstGeom prst="straightConnector1">
              <a:avLst/>
            </a:prstGeom>
            <a:noFill/>
            <a:ln cap="flat" cmpd="sng" w="76200">
              <a:solidFill>
                <a:srgbClr val="941333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4" name="Google Shape;244;p27"/>
            <p:cNvSpPr txBox="1"/>
            <p:nvPr/>
          </p:nvSpPr>
          <p:spPr>
            <a:xfrm>
              <a:off x="94530" y="1584000"/>
              <a:ext cx="20991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1333"/>
                </a:buClr>
                <a:buSzPts val="1100"/>
                <a:buFont typeface="Calibri"/>
                <a:buNone/>
              </a:pPr>
              <a:r>
                <a:rPr b="0" i="0" lang="fr" sz="1100" u="none" cap="none" strike="noStrike">
                  <a:solidFill>
                    <a:srgbClr val="941333"/>
                  </a:solidFill>
                  <a:latin typeface="Calibri"/>
                  <a:ea typeface="Calibri"/>
                  <a:cs typeface="Calibri"/>
                  <a:sym typeface="Calibri"/>
                </a:rPr>
                <a:t>Climate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1333"/>
                </a:buClr>
                <a:buSzPts val="1100"/>
                <a:buFont typeface="Calibri"/>
                <a:buNone/>
              </a:pPr>
              <a:r>
                <a:rPr b="0" i="0" lang="fr" sz="1100" u="none" cap="none" strike="noStrike">
                  <a:solidFill>
                    <a:srgbClr val="941333"/>
                  </a:solidFill>
                  <a:latin typeface="Calibri"/>
                  <a:ea typeface="Calibri"/>
                  <a:cs typeface="Calibri"/>
                  <a:sym typeface="Calibri"/>
                </a:rPr>
                <a:t>Change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245" name="Google Shape;245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767875" cy="1824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27"/>
          <p:cNvSpPr txBox="1"/>
          <p:nvPr>
            <p:ph idx="12" type="sldNum"/>
          </p:nvPr>
        </p:nvSpPr>
        <p:spPr>
          <a:xfrm>
            <a:off x="8436114" y="4943914"/>
            <a:ext cx="250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LIBRE4-1 1" showMasterSp="0">
  <p:cSld name="TITLE_AND_BODY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/>
          <p:nvPr/>
        </p:nvSpPr>
        <p:spPr>
          <a:xfrm>
            <a:off x="2612" y="0"/>
            <a:ext cx="9138900" cy="6750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2358000" y="1722937"/>
            <a:ext cx="4428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2pPr>
            <a:lvl3pPr indent="-292100" lvl="2" marL="13716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</a:defRPr>
            </a:lvl3pPr>
            <a:lvl4pPr indent="-292100" lvl="3" marL="18288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</a:defRPr>
            </a:lvl4pPr>
            <a:lvl5pPr indent="-292100" lvl="4" marL="22860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 sz="1400">
                <a:solidFill>
                  <a:schemeClr val="accent1"/>
                </a:solidFill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type="title"/>
          </p:nvPr>
        </p:nvSpPr>
        <p:spPr>
          <a:xfrm>
            <a:off x="-9365" y="0"/>
            <a:ext cx="9151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215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/>
        </p:nvSpPr>
        <p:spPr>
          <a:xfrm>
            <a:off x="99614" y="4957452"/>
            <a:ext cx="2470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INSTITUT PIERRE-SIMON LAPLACE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7316709" y="4957452"/>
            <a:ext cx="1729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Réunion ESPRI-all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544201" y="405000"/>
            <a:ext cx="540000" cy="54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 2" id="254" name="Google Shape;25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4201" y="405000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>
            <p:ph idx="12" type="sldNum"/>
          </p:nvPr>
        </p:nvSpPr>
        <p:spPr>
          <a:xfrm>
            <a:off x="7817642" y="4957452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8" name="Google Shape;258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8472458" y="4663217"/>
            <a:ext cx="5487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1">
  <p:cSld name="COVER1">
    <p:bg>
      <p:bgPr>
        <a:gradFill>
          <a:gsLst>
            <a:gs pos="0">
              <a:srgbClr val="00121E"/>
            </a:gs>
            <a:gs pos="14000">
              <a:srgbClr val="00121E"/>
            </a:gs>
            <a:gs pos="100000">
              <a:srgbClr val="1B8EBB"/>
            </a:gs>
          </a:gsLst>
          <a:lin ang="2700006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/>
          <p:nvPr/>
        </p:nvSpPr>
        <p:spPr>
          <a:xfrm>
            <a:off x="1" y="1"/>
            <a:ext cx="9144000" cy="51435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31"/>
          <p:cNvSpPr/>
          <p:nvPr>
            <p:ph idx="2" type="pic"/>
          </p:nvPr>
        </p:nvSpPr>
        <p:spPr>
          <a:xfrm>
            <a:off x="3254221" y="874141"/>
            <a:ext cx="2635500" cy="209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9" name="Google Shape;269;p31"/>
          <p:cNvSpPr txBox="1"/>
          <p:nvPr>
            <p:ph idx="1" type="subTitle"/>
          </p:nvPr>
        </p:nvSpPr>
        <p:spPr>
          <a:xfrm>
            <a:off x="1" y="3796556"/>
            <a:ext cx="91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71" name="Google Shape;271;p31"/>
          <p:cNvSpPr/>
          <p:nvPr>
            <p:ph idx="3" type="pic"/>
          </p:nvPr>
        </p:nvSpPr>
        <p:spPr>
          <a:xfrm>
            <a:off x="3306807" y="918261"/>
            <a:ext cx="2530500" cy="2012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72" name="Google Shape;272;p31"/>
          <p:cNvSpPr txBox="1"/>
          <p:nvPr>
            <p:ph idx="4" type="body"/>
          </p:nvPr>
        </p:nvSpPr>
        <p:spPr>
          <a:xfrm>
            <a:off x="3407399" y="962701"/>
            <a:ext cx="23367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cxnSp>
        <p:nvCxnSpPr>
          <p:cNvPr id="273" name="Google Shape;273;p31"/>
          <p:cNvCxnSpPr/>
          <p:nvPr/>
        </p:nvCxnSpPr>
        <p:spPr>
          <a:xfrm>
            <a:off x="3640859" y="3741679"/>
            <a:ext cx="18624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SECTION" showMasterSp="0">
  <p:cSld name="2-SEC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43000" y="0"/>
            <a:ext cx="6858000" cy="17550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3896916" y="1078706"/>
            <a:ext cx="1350300" cy="1350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 5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6916" y="1078706"/>
            <a:ext cx="1350169" cy="135016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143000" y="2835000"/>
            <a:ext cx="6858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1700"/>
              <a:buFont typeface="Arial"/>
              <a:buNone/>
              <a:defRPr sz="17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1700"/>
              <a:buFont typeface="Arial"/>
              <a:buNone/>
              <a:defRPr sz="17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1700"/>
              <a:buFont typeface="Arial"/>
              <a:buNone/>
              <a:defRPr sz="17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1700"/>
              <a:buFont typeface="Arial"/>
              <a:buNone/>
              <a:defRPr sz="17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1700"/>
              <a:buFont typeface="Arial"/>
              <a:buNone/>
              <a:defRPr sz="17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1143000" y="2565000"/>
            <a:ext cx="6858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900"/>
              <a:buFont typeface="Arial"/>
              <a:buNone/>
              <a:defRPr sz="19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/>
        </p:nvSpPr>
        <p:spPr>
          <a:xfrm>
            <a:off x="1243073" y="4957452"/>
            <a:ext cx="2470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INSTITUT PIERRE-SIMON LAPLACE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6068694" y="4957452"/>
            <a:ext cx="808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A6A6A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Google Shape;32;p4"/>
          <p:cNvSpPr txBox="1"/>
          <p:nvPr/>
        </p:nvSpPr>
        <p:spPr>
          <a:xfrm>
            <a:off x="7705895" y="4957452"/>
            <a:ext cx="1797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A6A6A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7471068" y="4983309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he">
  <p:cSld name="blanche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/>
          <p:nvPr/>
        </p:nvSpPr>
        <p:spPr>
          <a:xfrm>
            <a:off x="0" y="4523515"/>
            <a:ext cx="9144000" cy="51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AGE LIBRE4-1">
  <p:cSld name="9_PAGE LIBRE4-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/>
          <p:nvPr>
            <p:ph idx="2" type="pic"/>
          </p:nvPr>
        </p:nvSpPr>
        <p:spPr>
          <a:xfrm>
            <a:off x="0" y="388"/>
            <a:ext cx="9144300" cy="734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78" name="Google Shape;278;p33"/>
          <p:cNvSpPr txBox="1"/>
          <p:nvPr>
            <p:ph idx="1" type="subTitle"/>
          </p:nvPr>
        </p:nvSpPr>
        <p:spPr>
          <a:xfrm>
            <a:off x="1" y="734817"/>
            <a:ext cx="91440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9600" spcFirstLastPara="1" rIns="857275" wrap="square" tIns="489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3" type="body"/>
          </p:nvPr>
        </p:nvSpPr>
        <p:spPr>
          <a:xfrm>
            <a:off x="1077514" y="1369219"/>
            <a:ext cx="6989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034A90"/>
              </a:buClr>
              <a:buSzPts val="1200"/>
              <a:buChar char="•"/>
              <a:defRPr sz="1200">
                <a:solidFill>
                  <a:srgbClr val="034A9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Light"/>
              <a:buChar char="•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30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•"/>
              <a:defRPr sz="700"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603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Light"/>
              <a:buChar char="•"/>
              <a:defRPr sz="500"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540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Poppins Light"/>
              <a:buChar char="•"/>
              <a:defRPr sz="400"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VER1">
  <p:cSld name="7_COVER1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VER1">
  <p:cSld name="8_COVER1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VER1">
  <p:cSld name="9_COVER1"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1">
  <p:cSld name="1_COVER1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COVER">
  <p:cSld name="1-COVER">
    <p:bg>
      <p:bgPr>
        <a:gradFill>
          <a:gsLst>
            <a:gs pos="0">
              <a:srgbClr val="00121E"/>
            </a:gs>
            <a:gs pos="14000">
              <a:srgbClr val="00121E"/>
            </a:gs>
            <a:gs pos="100000">
              <a:srgbClr val="1B8EBB"/>
            </a:gs>
          </a:gsLst>
          <a:lin ang="2700006" scaled="0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>
            <p:ph idx="2" type="pic"/>
          </p:nvPr>
        </p:nvSpPr>
        <p:spPr>
          <a:xfrm>
            <a:off x="3254221" y="874141"/>
            <a:ext cx="2635500" cy="209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" name="Google Shape;287;p38"/>
          <p:cNvSpPr txBox="1"/>
          <p:nvPr>
            <p:ph idx="1" type="subTitle"/>
          </p:nvPr>
        </p:nvSpPr>
        <p:spPr>
          <a:xfrm>
            <a:off x="1" y="3796556"/>
            <a:ext cx="91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8" name="Google Shape;288;p38"/>
          <p:cNvSpPr txBox="1"/>
          <p:nvPr>
            <p:ph type="title"/>
          </p:nvPr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89" name="Google Shape;289;p38"/>
          <p:cNvSpPr/>
          <p:nvPr>
            <p:ph idx="3" type="pic"/>
          </p:nvPr>
        </p:nvSpPr>
        <p:spPr>
          <a:xfrm>
            <a:off x="3306807" y="918261"/>
            <a:ext cx="2530500" cy="2012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90" name="Google Shape;290;p38"/>
          <p:cNvSpPr txBox="1"/>
          <p:nvPr>
            <p:ph idx="4" type="body"/>
          </p:nvPr>
        </p:nvSpPr>
        <p:spPr>
          <a:xfrm>
            <a:off x="3407399" y="962701"/>
            <a:ext cx="23367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SECTION">
  <p:cSld name="2-SECTION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/>
          <p:nvPr>
            <p:ph idx="2" type="pic"/>
          </p:nvPr>
        </p:nvSpPr>
        <p:spPr>
          <a:xfrm>
            <a:off x="0" y="0"/>
            <a:ext cx="9144300" cy="23268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</p:sp>
      <p:sp>
        <p:nvSpPr>
          <p:cNvPr id="293" name="Google Shape;293;p39"/>
          <p:cNvSpPr/>
          <p:nvPr>
            <p:ph idx="3" type="pic"/>
          </p:nvPr>
        </p:nvSpPr>
        <p:spPr>
          <a:xfrm>
            <a:off x="3566454" y="1399156"/>
            <a:ext cx="2027400" cy="161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" name="Google Shape;294;p39"/>
          <p:cNvSpPr txBox="1"/>
          <p:nvPr>
            <p:ph idx="1" type="subTitle"/>
          </p:nvPr>
        </p:nvSpPr>
        <p:spPr>
          <a:xfrm>
            <a:off x="1" y="3698581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39"/>
          <p:cNvSpPr txBox="1"/>
          <p:nvPr>
            <p:ph type="title"/>
          </p:nvPr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96" name="Google Shape;296;p39"/>
          <p:cNvSpPr/>
          <p:nvPr>
            <p:ph idx="4" type="pic"/>
          </p:nvPr>
        </p:nvSpPr>
        <p:spPr>
          <a:xfrm>
            <a:off x="3650450" y="1465979"/>
            <a:ext cx="1859400" cy="1479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7" name="Google Shape;297;p39"/>
          <p:cNvSpPr txBox="1"/>
          <p:nvPr>
            <p:ph idx="5" type="body"/>
          </p:nvPr>
        </p:nvSpPr>
        <p:spPr>
          <a:xfrm>
            <a:off x="4031641" y="1897053"/>
            <a:ext cx="10971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b="1"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3pPr>
            <a:lvl4pPr indent="-2730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603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RUBRIQUE">
  <p:cSld name="3-RUBRIQUE"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/>
          <p:nvPr>
            <p:ph idx="2" type="pic"/>
          </p:nvPr>
        </p:nvSpPr>
        <p:spPr>
          <a:xfrm>
            <a:off x="0" y="-1"/>
            <a:ext cx="9144300" cy="10533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</p:sp>
      <p:sp>
        <p:nvSpPr>
          <p:cNvPr id="300" name="Google Shape;300;p40"/>
          <p:cNvSpPr txBox="1"/>
          <p:nvPr>
            <p:ph type="title"/>
          </p:nvPr>
        </p:nvSpPr>
        <p:spPr>
          <a:xfrm>
            <a:off x="1" y="318421"/>
            <a:ext cx="91440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837000" spcFirstLastPara="1" rIns="85727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01" name="Google Shape;301;p40"/>
          <p:cNvSpPr txBox="1"/>
          <p:nvPr>
            <p:ph idx="1" type="subTitle"/>
          </p:nvPr>
        </p:nvSpPr>
        <p:spPr>
          <a:xfrm>
            <a:off x="1" y="1053238"/>
            <a:ext cx="9144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37000" spcFirstLastPara="1" rIns="857275" wrap="square" tIns="48975">
            <a:noAutofit/>
          </a:bodyPr>
          <a:lstStyle>
            <a:lvl1pPr lv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02" name="Google Shape;302;p40"/>
          <p:cNvSpPr/>
          <p:nvPr>
            <p:ph idx="3" type="pic"/>
          </p:nvPr>
        </p:nvSpPr>
        <p:spPr>
          <a:xfrm>
            <a:off x="615768" y="301940"/>
            <a:ext cx="1505700" cy="1197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03" name="Google Shape;303;p40"/>
          <p:cNvSpPr/>
          <p:nvPr>
            <p:ph idx="4" type="pic"/>
          </p:nvPr>
        </p:nvSpPr>
        <p:spPr>
          <a:xfrm>
            <a:off x="690963" y="361296"/>
            <a:ext cx="1355100" cy="10782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04" name="Google Shape;304;p40"/>
          <p:cNvSpPr txBox="1"/>
          <p:nvPr>
            <p:ph idx="5" type="body"/>
          </p:nvPr>
        </p:nvSpPr>
        <p:spPr>
          <a:xfrm>
            <a:off x="6280837" y="2326921"/>
            <a:ext cx="22167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9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None/>
              <a:defRPr b="0" sz="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indent="-2730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Char char="•"/>
              <a:defRPr i="0" sz="7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"/>
              <a:buNone/>
              <a:defRPr sz="700"/>
            </a:lvl4pPr>
            <a:lvl5pPr indent="-2921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  <a:defRPr sz="1000"/>
            </a:lvl5pPr>
            <a:lvl6pPr indent="-2921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05" name="Google Shape;305;p40"/>
          <p:cNvSpPr txBox="1"/>
          <p:nvPr>
            <p:ph idx="6" type="body"/>
          </p:nvPr>
        </p:nvSpPr>
        <p:spPr>
          <a:xfrm>
            <a:off x="615768" y="2326921"/>
            <a:ext cx="2216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9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None/>
              <a:defRPr b="0" sz="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indent="-2730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Char char="•"/>
              <a:defRPr i="0" sz="700">
                <a:solidFill>
                  <a:schemeClr val="accent1"/>
                </a:solidFill>
              </a:defRPr>
            </a:lvl3pPr>
            <a:lvl4pPr indent="-2667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Char char="•"/>
              <a:defRPr sz="600"/>
            </a:lvl4pPr>
            <a:lvl5pPr indent="-2921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  <a:defRPr sz="1000"/>
            </a:lvl5pPr>
            <a:lvl6pPr indent="-2921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06" name="Google Shape;306;p40"/>
          <p:cNvSpPr txBox="1"/>
          <p:nvPr>
            <p:ph idx="7" type="body"/>
          </p:nvPr>
        </p:nvSpPr>
        <p:spPr>
          <a:xfrm>
            <a:off x="3448303" y="2326921"/>
            <a:ext cx="2216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9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None/>
              <a:defRPr b="0" sz="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indent="-2730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Char char="•"/>
              <a:defRPr i="0" sz="700">
                <a:solidFill>
                  <a:schemeClr val="accent1"/>
                </a:solidFill>
              </a:defRPr>
            </a:lvl3pPr>
            <a:lvl4pPr indent="-2667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Char char="•"/>
              <a:defRPr sz="600"/>
            </a:lvl4pPr>
            <a:lvl5pPr indent="-2921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  <a:defRPr sz="1000"/>
            </a:lvl5pPr>
            <a:lvl6pPr indent="-2921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07" name="Google Shape;307;p40"/>
          <p:cNvSpPr txBox="1"/>
          <p:nvPr>
            <p:ph idx="8" type="body"/>
          </p:nvPr>
        </p:nvSpPr>
        <p:spPr>
          <a:xfrm>
            <a:off x="615768" y="4041495"/>
            <a:ext cx="2216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"/>
              <a:buNone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08" name="Google Shape;308;p40"/>
          <p:cNvSpPr txBox="1"/>
          <p:nvPr>
            <p:ph idx="9" type="body"/>
          </p:nvPr>
        </p:nvSpPr>
        <p:spPr>
          <a:xfrm>
            <a:off x="3448303" y="4041495"/>
            <a:ext cx="2216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"/>
              <a:buNone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09" name="Google Shape;309;p40"/>
          <p:cNvSpPr txBox="1"/>
          <p:nvPr>
            <p:ph idx="13" type="body"/>
          </p:nvPr>
        </p:nvSpPr>
        <p:spPr>
          <a:xfrm>
            <a:off x="6280837" y="4041495"/>
            <a:ext cx="2216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"/>
              <a:buNone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10" name="Google Shape;310;p40"/>
          <p:cNvSpPr txBox="1"/>
          <p:nvPr>
            <p:ph idx="14" type="body"/>
          </p:nvPr>
        </p:nvSpPr>
        <p:spPr>
          <a:xfrm>
            <a:off x="-1" y="1864030"/>
            <a:ext cx="9144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9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5F9E"/>
              </a:buClr>
              <a:buSzPts val="800"/>
              <a:buNone/>
              <a:defRPr sz="800">
                <a:solidFill>
                  <a:srgbClr val="335F9E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"/>
              <a:buNone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11" name="Google Shape;311;p40"/>
          <p:cNvSpPr txBox="1"/>
          <p:nvPr>
            <p:ph idx="15" type="body"/>
          </p:nvPr>
        </p:nvSpPr>
        <p:spPr>
          <a:xfrm>
            <a:off x="691099" y="499516"/>
            <a:ext cx="13551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LIBRE4-1">
  <p:cSld name="PAGE LIBRE4-1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/>
          <p:nvPr>
            <p:ph idx="2" type="pic"/>
          </p:nvPr>
        </p:nvSpPr>
        <p:spPr>
          <a:xfrm>
            <a:off x="0" y="388"/>
            <a:ext cx="9144300" cy="734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14" name="Google Shape;314;p41"/>
          <p:cNvSpPr txBox="1"/>
          <p:nvPr>
            <p:ph idx="1" type="subTitle"/>
          </p:nvPr>
        </p:nvSpPr>
        <p:spPr>
          <a:xfrm>
            <a:off x="1" y="734817"/>
            <a:ext cx="91440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9600" spcFirstLastPara="1" rIns="857275" wrap="square" tIns="489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15" name="Google Shape;315;p41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16" name="Google Shape;316;p41"/>
          <p:cNvSpPr/>
          <p:nvPr>
            <p:ph idx="3" type="pic"/>
          </p:nvPr>
        </p:nvSpPr>
        <p:spPr>
          <a:xfrm>
            <a:off x="615768" y="224523"/>
            <a:ext cx="1062900" cy="84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17" name="Google Shape;317;p41"/>
          <p:cNvSpPr/>
          <p:nvPr>
            <p:ph idx="4" type="pic"/>
          </p:nvPr>
        </p:nvSpPr>
        <p:spPr>
          <a:xfrm>
            <a:off x="679581" y="275290"/>
            <a:ext cx="935400" cy="744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8" name="Google Shape;318;p41"/>
          <p:cNvSpPr txBox="1"/>
          <p:nvPr>
            <p:ph idx="5" type="body"/>
          </p:nvPr>
        </p:nvSpPr>
        <p:spPr>
          <a:xfrm>
            <a:off x="807178" y="404383"/>
            <a:ext cx="680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0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19" name="Google Shape;319;p41"/>
          <p:cNvSpPr txBox="1"/>
          <p:nvPr>
            <p:ph idx="6" type="body"/>
          </p:nvPr>
        </p:nvSpPr>
        <p:spPr>
          <a:xfrm>
            <a:off x="1077514" y="1369219"/>
            <a:ext cx="6989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034A90"/>
              </a:buClr>
              <a:buSzPts val="1200"/>
              <a:buChar char="•"/>
              <a:defRPr sz="1200">
                <a:solidFill>
                  <a:srgbClr val="034A9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Light"/>
              <a:buChar char="•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30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•"/>
              <a:defRPr sz="700"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603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Light"/>
              <a:buChar char="•"/>
              <a:defRPr sz="500"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540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Poppins Light"/>
              <a:buChar char="•"/>
              <a:defRPr sz="400"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RUBRIQUE" showMasterSp="0">
  <p:cSld name="3-RUBRIQU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body"/>
          </p:nvPr>
        </p:nvSpPr>
        <p:spPr>
          <a:xfrm>
            <a:off x="5598000" y="2262938"/>
            <a:ext cx="15660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800"/>
              <a:buFont typeface="Poppins"/>
              <a:buNone/>
              <a:defRPr sz="800">
                <a:solidFill>
                  <a:srgbClr val="2F5496"/>
                </a:solidFill>
              </a:defRPr>
            </a:lvl1pPr>
            <a:lvl2pPr indent="-2667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"/>
              <a:buFont typeface="Poppins"/>
              <a:buChar char="•"/>
              <a:defRPr sz="800">
                <a:solidFill>
                  <a:srgbClr val="2F5496"/>
                </a:solidFill>
              </a:defRPr>
            </a:lvl2pPr>
            <a:lvl3pPr indent="-2667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"/>
              <a:buFont typeface="Poppins"/>
              <a:buChar char="•"/>
              <a:defRPr sz="800">
                <a:solidFill>
                  <a:srgbClr val="2F5496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800"/>
              <a:buFont typeface="Poppins"/>
              <a:buNone/>
              <a:defRPr sz="800">
                <a:solidFill>
                  <a:srgbClr val="2F5496"/>
                </a:solidFill>
              </a:defRPr>
            </a:lvl4pPr>
            <a:lvl5pPr indent="-2667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"/>
              <a:buFont typeface="Poppins"/>
              <a:buChar char="•"/>
              <a:defRPr sz="800">
                <a:solidFill>
                  <a:srgbClr val="2F5496"/>
                </a:solidFill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1953000" y="3612938"/>
            <a:ext cx="1566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3789000" y="3612938"/>
            <a:ext cx="1566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1143000" y="1722937"/>
            <a:ext cx="6858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5" type="body"/>
          </p:nvPr>
        </p:nvSpPr>
        <p:spPr>
          <a:xfrm>
            <a:off x="5598000" y="3612938"/>
            <a:ext cx="1566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>
            <a:off x="1143000" y="0"/>
            <a:ext cx="6858000" cy="6750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1682897" y="405000"/>
            <a:ext cx="540000" cy="54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 2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82897" y="405000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/>
        </p:nvSpPr>
        <p:spPr>
          <a:xfrm>
            <a:off x="1143000" y="0"/>
            <a:ext cx="685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2159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f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Texte du titre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1243073" y="4957452"/>
            <a:ext cx="2470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INSTITUT PIERRE-SIMON LAPLACE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/>
          <p:nvPr/>
        </p:nvSpPr>
        <p:spPr>
          <a:xfrm>
            <a:off x="6068694" y="4957452"/>
            <a:ext cx="808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A6A6A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" name="Google Shape;46;p5"/>
          <p:cNvSpPr txBox="1"/>
          <p:nvPr/>
        </p:nvSpPr>
        <p:spPr>
          <a:xfrm>
            <a:off x="7705895" y="4957452"/>
            <a:ext cx="1797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A6A6A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7471068" y="4270534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4-PAGE LIBRE">
  <p:cSld name="1_4-PAGE LIBRE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615768" y="1224696"/>
            <a:ext cx="791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2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22" name="Google Shape;322;p42"/>
          <p:cNvSpPr/>
          <p:nvPr>
            <p:ph idx="2" type="pic"/>
          </p:nvPr>
        </p:nvSpPr>
        <p:spPr>
          <a:xfrm>
            <a:off x="0" y="388"/>
            <a:ext cx="9144300" cy="734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23" name="Google Shape;323;p42"/>
          <p:cNvSpPr txBox="1"/>
          <p:nvPr>
            <p:ph idx="3" type="subTitle"/>
          </p:nvPr>
        </p:nvSpPr>
        <p:spPr>
          <a:xfrm>
            <a:off x="1" y="734817"/>
            <a:ext cx="91440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9600" spcFirstLastPara="1" rIns="857275" wrap="square" tIns="489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24" name="Google Shape;324;p42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25" name="Google Shape;325;p42"/>
          <p:cNvSpPr/>
          <p:nvPr>
            <p:ph idx="4" type="pic"/>
          </p:nvPr>
        </p:nvSpPr>
        <p:spPr>
          <a:xfrm>
            <a:off x="615768" y="224523"/>
            <a:ext cx="1062900" cy="84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26" name="Google Shape;326;p42"/>
          <p:cNvSpPr/>
          <p:nvPr>
            <p:ph idx="5" type="pic"/>
          </p:nvPr>
        </p:nvSpPr>
        <p:spPr>
          <a:xfrm>
            <a:off x="679581" y="275290"/>
            <a:ext cx="935400" cy="744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7" name="Google Shape;327;p42"/>
          <p:cNvSpPr txBox="1"/>
          <p:nvPr>
            <p:ph idx="6" type="body"/>
          </p:nvPr>
        </p:nvSpPr>
        <p:spPr>
          <a:xfrm>
            <a:off x="807178" y="404383"/>
            <a:ext cx="680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0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GALERIE">
  <p:cSld name="5_GALERIE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/>
          <p:nvPr>
            <p:ph idx="2" type="pic"/>
          </p:nvPr>
        </p:nvSpPr>
        <p:spPr>
          <a:xfrm>
            <a:off x="-160" y="388"/>
            <a:ext cx="9144300" cy="6858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30" name="Google Shape;330;p43"/>
          <p:cNvSpPr txBox="1"/>
          <p:nvPr>
            <p:ph idx="1" type="subTitle"/>
          </p:nvPr>
        </p:nvSpPr>
        <p:spPr>
          <a:xfrm>
            <a:off x="-160" y="734817"/>
            <a:ext cx="9144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9600" spcFirstLastPara="1" rIns="857275" wrap="square" tIns="489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1" name="Google Shape;331;p43"/>
          <p:cNvSpPr txBox="1"/>
          <p:nvPr>
            <p:ph type="title"/>
          </p:nvPr>
        </p:nvSpPr>
        <p:spPr>
          <a:xfrm>
            <a:off x="1" y="244939"/>
            <a:ext cx="91440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32" name="Google Shape;332;p43"/>
          <p:cNvSpPr txBox="1"/>
          <p:nvPr>
            <p:ph idx="3" type="body"/>
          </p:nvPr>
        </p:nvSpPr>
        <p:spPr>
          <a:xfrm>
            <a:off x="615768" y="1592104"/>
            <a:ext cx="18474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5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None/>
              <a:defRPr b="0" sz="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indent="-2730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Char char="•"/>
              <a:defRPr i="0" sz="700">
                <a:solidFill>
                  <a:schemeClr val="accent1"/>
                </a:solidFill>
              </a:defRPr>
            </a:lvl3pPr>
            <a:lvl4pPr indent="-2667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Char char="•"/>
              <a:defRPr sz="600"/>
            </a:lvl4pPr>
            <a:lvl5pPr indent="-2921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  <a:defRPr sz="1000"/>
            </a:lvl5pPr>
            <a:lvl6pPr indent="-2921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33" name="Google Shape;333;p43"/>
          <p:cNvSpPr txBox="1"/>
          <p:nvPr>
            <p:ph idx="4" type="body"/>
          </p:nvPr>
        </p:nvSpPr>
        <p:spPr>
          <a:xfrm>
            <a:off x="615768" y="3674087"/>
            <a:ext cx="7912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500" lIns="48975" spcFirstLastPara="1" rIns="48975" wrap="square" tIns="245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35F9E"/>
              </a:buClr>
              <a:buSzPts val="800"/>
              <a:buNone/>
              <a:defRPr sz="800">
                <a:solidFill>
                  <a:srgbClr val="335F9E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"/>
              <a:buNone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34" name="Google Shape;334;p43"/>
          <p:cNvSpPr txBox="1"/>
          <p:nvPr>
            <p:ph idx="5" type="body"/>
          </p:nvPr>
        </p:nvSpPr>
        <p:spPr>
          <a:xfrm>
            <a:off x="2617015" y="1592104"/>
            <a:ext cx="18474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5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None/>
              <a:defRPr b="0" sz="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indent="-2730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Char char="•"/>
              <a:defRPr i="0" sz="700">
                <a:solidFill>
                  <a:schemeClr val="accent1"/>
                </a:solidFill>
              </a:defRPr>
            </a:lvl3pPr>
            <a:lvl4pPr indent="-2667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Char char="•"/>
              <a:defRPr sz="600"/>
            </a:lvl4pPr>
            <a:lvl5pPr indent="-2921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  <a:defRPr sz="1000"/>
            </a:lvl5pPr>
            <a:lvl6pPr indent="-2921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35" name="Google Shape;335;p43"/>
          <p:cNvSpPr txBox="1"/>
          <p:nvPr>
            <p:ph idx="6" type="body"/>
          </p:nvPr>
        </p:nvSpPr>
        <p:spPr>
          <a:xfrm>
            <a:off x="4618263" y="1592104"/>
            <a:ext cx="18474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5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None/>
              <a:defRPr b="0" sz="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indent="-2730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Char char="•"/>
              <a:defRPr i="0" sz="700">
                <a:solidFill>
                  <a:schemeClr val="accent1"/>
                </a:solidFill>
              </a:defRPr>
            </a:lvl3pPr>
            <a:lvl4pPr indent="-2667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Char char="•"/>
              <a:defRPr sz="600"/>
            </a:lvl4pPr>
            <a:lvl5pPr indent="-2921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  <a:defRPr sz="1000"/>
            </a:lvl5pPr>
            <a:lvl6pPr indent="-2921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36" name="Google Shape;336;p43"/>
          <p:cNvSpPr txBox="1"/>
          <p:nvPr>
            <p:ph idx="7" type="body"/>
          </p:nvPr>
        </p:nvSpPr>
        <p:spPr>
          <a:xfrm>
            <a:off x="6619510" y="1592104"/>
            <a:ext cx="18474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8975" spcFirstLastPara="1" rIns="0" wrap="square" tIns="245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None/>
              <a:defRPr b="0" sz="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indent="-2730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Char char="•"/>
              <a:defRPr i="0" sz="700">
                <a:solidFill>
                  <a:schemeClr val="accent1"/>
                </a:solidFill>
              </a:defRPr>
            </a:lvl3pPr>
            <a:lvl4pPr indent="-2667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Char char="•"/>
              <a:defRPr sz="600"/>
            </a:lvl4pPr>
            <a:lvl5pPr indent="-2921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  <a:defRPr sz="1000"/>
            </a:lvl5pPr>
            <a:lvl6pPr indent="-2921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37" name="Google Shape;337;p43"/>
          <p:cNvSpPr txBox="1"/>
          <p:nvPr>
            <p:ph idx="8" type="body"/>
          </p:nvPr>
        </p:nvSpPr>
        <p:spPr>
          <a:xfrm>
            <a:off x="615768" y="3061739"/>
            <a:ext cx="184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75" lIns="48975" spcFirstLastPara="1" rIns="48975" wrap="square" tIns="489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4A90"/>
              </a:buClr>
              <a:buSzPts val="700"/>
              <a:buNone/>
              <a:defRPr sz="700">
                <a:solidFill>
                  <a:srgbClr val="034A90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38" name="Google Shape;338;p43"/>
          <p:cNvSpPr txBox="1"/>
          <p:nvPr>
            <p:ph idx="9" type="body"/>
          </p:nvPr>
        </p:nvSpPr>
        <p:spPr>
          <a:xfrm>
            <a:off x="2617015" y="3061739"/>
            <a:ext cx="18474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75" lIns="48975" spcFirstLastPara="1" rIns="48975" wrap="square" tIns="489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4A90"/>
              </a:buClr>
              <a:buSzPts val="700"/>
              <a:buNone/>
              <a:defRPr sz="700">
                <a:solidFill>
                  <a:srgbClr val="034A90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39" name="Google Shape;339;p43"/>
          <p:cNvSpPr txBox="1"/>
          <p:nvPr>
            <p:ph idx="13" type="body"/>
          </p:nvPr>
        </p:nvSpPr>
        <p:spPr>
          <a:xfrm>
            <a:off x="4618263" y="3061739"/>
            <a:ext cx="18474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75" lIns="48975" spcFirstLastPara="1" rIns="48975" wrap="square" tIns="489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4A90"/>
              </a:buClr>
              <a:buSzPts val="700"/>
              <a:buNone/>
              <a:defRPr sz="700">
                <a:solidFill>
                  <a:srgbClr val="034A90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40" name="Google Shape;340;p43"/>
          <p:cNvSpPr txBox="1"/>
          <p:nvPr>
            <p:ph idx="14" type="body"/>
          </p:nvPr>
        </p:nvSpPr>
        <p:spPr>
          <a:xfrm>
            <a:off x="6619510" y="3061739"/>
            <a:ext cx="18474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75" lIns="48975" spcFirstLastPara="1" rIns="48975" wrap="square" tIns="489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34A90"/>
              </a:buClr>
              <a:buSzPts val="700"/>
              <a:buNone/>
              <a:defRPr sz="700">
                <a:solidFill>
                  <a:srgbClr val="034A90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41" name="Google Shape;341;p43"/>
          <p:cNvSpPr/>
          <p:nvPr>
            <p:ph idx="15" type="pic"/>
          </p:nvPr>
        </p:nvSpPr>
        <p:spPr>
          <a:xfrm>
            <a:off x="615768" y="224523"/>
            <a:ext cx="1062900" cy="84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42" name="Google Shape;342;p43"/>
          <p:cNvSpPr/>
          <p:nvPr>
            <p:ph idx="16" type="pic"/>
          </p:nvPr>
        </p:nvSpPr>
        <p:spPr>
          <a:xfrm>
            <a:off x="679581" y="275290"/>
            <a:ext cx="935400" cy="744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43" name="Google Shape;343;p43"/>
          <p:cNvSpPr txBox="1"/>
          <p:nvPr>
            <p:ph idx="17" type="body"/>
          </p:nvPr>
        </p:nvSpPr>
        <p:spPr>
          <a:xfrm>
            <a:off x="807178" y="503425"/>
            <a:ext cx="680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0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JUXTAPOSITION TEXTE-MEDIA">
  <p:cSld name="6-JUXTAPOSITION TEXTE-MEDIA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idx="1" type="body"/>
          </p:nvPr>
        </p:nvSpPr>
        <p:spPr>
          <a:xfrm>
            <a:off x="4772205" y="1592103"/>
            <a:ext cx="36945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9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None/>
              <a:defRPr b="0" sz="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indent="-2730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Char char="•"/>
              <a:defRPr i="0" sz="700">
                <a:solidFill>
                  <a:schemeClr val="accent1"/>
                </a:solidFill>
              </a:defRPr>
            </a:lvl3pPr>
            <a:lvl4pPr indent="-2667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Char char="•"/>
              <a:defRPr sz="600"/>
            </a:lvl4pPr>
            <a:lvl5pPr indent="-2921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  <a:defRPr sz="1000"/>
            </a:lvl5pPr>
            <a:lvl6pPr indent="-2921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46" name="Google Shape;346;p44"/>
          <p:cNvSpPr txBox="1"/>
          <p:nvPr>
            <p:ph idx="2" type="body"/>
          </p:nvPr>
        </p:nvSpPr>
        <p:spPr>
          <a:xfrm>
            <a:off x="615768" y="2228946"/>
            <a:ext cx="3694500" cy="22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975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None/>
              <a:defRPr sz="6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"/>
              <a:buNone/>
              <a:defRPr sz="5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"/>
              <a:buNone/>
              <a:defRPr sz="5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347" name="Google Shape;347;p44"/>
          <p:cNvSpPr txBox="1"/>
          <p:nvPr>
            <p:ph idx="3" type="body"/>
          </p:nvPr>
        </p:nvSpPr>
        <p:spPr>
          <a:xfrm>
            <a:off x="615768" y="1592104"/>
            <a:ext cx="36945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975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34A90"/>
              </a:buClr>
              <a:buSzPts val="800"/>
              <a:buNone/>
              <a:defRPr>
                <a:solidFill>
                  <a:srgbClr val="034A90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48" name="Google Shape;348;p44"/>
          <p:cNvSpPr/>
          <p:nvPr>
            <p:ph idx="4" type="pic"/>
          </p:nvPr>
        </p:nvSpPr>
        <p:spPr>
          <a:xfrm>
            <a:off x="-160" y="388"/>
            <a:ext cx="9144300" cy="734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49" name="Google Shape;349;p44"/>
          <p:cNvSpPr txBox="1"/>
          <p:nvPr>
            <p:ph idx="5" type="subTitle"/>
          </p:nvPr>
        </p:nvSpPr>
        <p:spPr>
          <a:xfrm>
            <a:off x="0" y="734817"/>
            <a:ext cx="9144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9600" spcFirstLastPara="1" rIns="857275" wrap="square" tIns="48975">
            <a:noAutofit/>
          </a:bodyPr>
          <a:lstStyle>
            <a:lvl1pPr lv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50" name="Google Shape;350;p44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51" name="Google Shape;351;p44"/>
          <p:cNvSpPr/>
          <p:nvPr>
            <p:ph idx="6" type="pic"/>
          </p:nvPr>
        </p:nvSpPr>
        <p:spPr>
          <a:xfrm>
            <a:off x="615768" y="224523"/>
            <a:ext cx="1062900" cy="84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52" name="Google Shape;352;p44"/>
          <p:cNvSpPr/>
          <p:nvPr>
            <p:ph idx="7" type="pic"/>
          </p:nvPr>
        </p:nvSpPr>
        <p:spPr>
          <a:xfrm>
            <a:off x="679581" y="275290"/>
            <a:ext cx="935400" cy="744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3" name="Google Shape;353;p44"/>
          <p:cNvSpPr txBox="1"/>
          <p:nvPr>
            <p:ph idx="8" type="body"/>
          </p:nvPr>
        </p:nvSpPr>
        <p:spPr>
          <a:xfrm>
            <a:off x="807178" y="503425"/>
            <a:ext cx="680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0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6-JUXTAPOSITION TEXTE-MEDIA">
  <p:cSld name="1_6-JUXTAPOSITION TEXTE-MEDIA"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idx="1" type="body"/>
          </p:nvPr>
        </p:nvSpPr>
        <p:spPr>
          <a:xfrm>
            <a:off x="4772204" y="1592103"/>
            <a:ext cx="33867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9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None/>
              <a:defRPr b="0" sz="700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indent="-2730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Char char="•"/>
              <a:defRPr i="0" sz="700">
                <a:solidFill>
                  <a:schemeClr val="accent1"/>
                </a:solidFill>
              </a:defRPr>
            </a:lvl3pPr>
            <a:lvl4pPr indent="-2667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Char char="•"/>
              <a:defRPr sz="600"/>
            </a:lvl4pPr>
            <a:lvl5pPr indent="-2921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  <a:defRPr sz="1000"/>
            </a:lvl5pPr>
            <a:lvl6pPr indent="-2921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56" name="Google Shape;356;p45"/>
          <p:cNvSpPr txBox="1"/>
          <p:nvPr>
            <p:ph idx="2" type="body"/>
          </p:nvPr>
        </p:nvSpPr>
        <p:spPr>
          <a:xfrm>
            <a:off x="923653" y="1592104"/>
            <a:ext cx="3386700" cy="2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975">
            <a:noAutofit/>
          </a:bodyPr>
          <a:lstStyle>
            <a:lvl1pPr indent="-2286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rtl="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"/>
              <a:buNone/>
              <a:defRPr sz="5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"/>
              <a:buNone/>
              <a:defRPr sz="5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357" name="Google Shape;357;p45"/>
          <p:cNvSpPr/>
          <p:nvPr>
            <p:ph idx="3" type="pic"/>
          </p:nvPr>
        </p:nvSpPr>
        <p:spPr>
          <a:xfrm>
            <a:off x="-160" y="388"/>
            <a:ext cx="9144300" cy="734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58" name="Google Shape;358;p45"/>
          <p:cNvSpPr txBox="1"/>
          <p:nvPr>
            <p:ph idx="4" type="subTitle"/>
          </p:nvPr>
        </p:nvSpPr>
        <p:spPr>
          <a:xfrm>
            <a:off x="0" y="734817"/>
            <a:ext cx="9144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9600" spcFirstLastPara="1" rIns="857275" wrap="square" tIns="48975">
            <a:noAutofit/>
          </a:bodyPr>
          <a:lstStyle>
            <a:lvl1pPr lv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59" name="Google Shape;359;p45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0" name="Google Shape;360;p45"/>
          <p:cNvSpPr/>
          <p:nvPr>
            <p:ph idx="5" type="pic"/>
          </p:nvPr>
        </p:nvSpPr>
        <p:spPr>
          <a:xfrm>
            <a:off x="615768" y="224523"/>
            <a:ext cx="1062900" cy="84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61" name="Google Shape;361;p45"/>
          <p:cNvSpPr/>
          <p:nvPr>
            <p:ph idx="6" type="pic"/>
          </p:nvPr>
        </p:nvSpPr>
        <p:spPr>
          <a:xfrm>
            <a:off x="679581" y="275290"/>
            <a:ext cx="935400" cy="744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2" name="Google Shape;362;p45"/>
          <p:cNvSpPr txBox="1"/>
          <p:nvPr>
            <p:ph idx="7" type="body"/>
          </p:nvPr>
        </p:nvSpPr>
        <p:spPr>
          <a:xfrm>
            <a:off x="807178" y="503425"/>
            <a:ext cx="680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0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-FIN">
  <p:cSld name="7-FIN"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/>
          <p:nvPr>
            <p:ph idx="2" type="pic"/>
          </p:nvPr>
        </p:nvSpPr>
        <p:spPr>
          <a:xfrm>
            <a:off x="3254221" y="874141"/>
            <a:ext cx="2635500" cy="209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65" name="Google Shape;365;p46"/>
          <p:cNvSpPr txBox="1"/>
          <p:nvPr>
            <p:ph idx="1" type="subTitle"/>
          </p:nvPr>
        </p:nvSpPr>
        <p:spPr>
          <a:xfrm>
            <a:off x="1" y="3796556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975">
            <a:noAutofit/>
          </a:bodyPr>
          <a:lstStyle>
            <a:lvl1pPr lv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34A90"/>
              </a:buClr>
              <a:buSzPts val="1600"/>
              <a:buNone/>
              <a:defRPr sz="16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66" name="Google Shape;366;p46"/>
          <p:cNvSpPr txBox="1"/>
          <p:nvPr>
            <p:ph type="title"/>
          </p:nvPr>
        </p:nvSpPr>
        <p:spPr>
          <a:xfrm>
            <a:off x="1" y="3306678"/>
            <a:ext cx="9144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A90"/>
              </a:buClr>
              <a:buSzPts val="1600"/>
              <a:buFont typeface="Arial"/>
              <a:buNone/>
              <a:defRPr b="1">
                <a:solidFill>
                  <a:srgbClr val="034A9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7" name="Google Shape;367;p46"/>
          <p:cNvSpPr/>
          <p:nvPr>
            <p:ph idx="3" type="pic"/>
          </p:nvPr>
        </p:nvSpPr>
        <p:spPr>
          <a:xfrm>
            <a:off x="3306807" y="918261"/>
            <a:ext cx="2530500" cy="2012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cxnSp>
        <p:nvCxnSpPr>
          <p:cNvPr id="368" name="Google Shape;368;p46"/>
          <p:cNvCxnSpPr/>
          <p:nvPr/>
        </p:nvCxnSpPr>
        <p:spPr>
          <a:xfrm>
            <a:off x="3640859" y="3741679"/>
            <a:ext cx="18624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-SECTION">
  <p:cSld name="1_2-SECTION"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/>
          <p:nvPr>
            <p:ph idx="2" type="pic"/>
          </p:nvPr>
        </p:nvSpPr>
        <p:spPr>
          <a:xfrm>
            <a:off x="0" y="0"/>
            <a:ext cx="9144300" cy="23268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</p:sp>
      <p:sp>
        <p:nvSpPr>
          <p:cNvPr id="371" name="Google Shape;371;p47"/>
          <p:cNvSpPr txBox="1"/>
          <p:nvPr>
            <p:ph idx="1" type="subTitle"/>
          </p:nvPr>
        </p:nvSpPr>
        <p:spPr>
          <a:xfrm>
            <a:off x="1" y="3698581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72" name="Google Shape;372;p47"/>
          <p:cNvSpPr txBox="1"/>
          <p:nvPr>
            <p:ph type="title"/>
          </p:nvPr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2-SECTION">
  <p:cSld name="2_2-SECTION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/>
          <p:nvPr>
            <p:ph idx="2" type="pic"/>
          </p:nvPr>
        </p:nvSpPr>
        <p:spPr>
          <a:xfrm>
            <a:off x="0" y="0"/>
            <a:ext cx="9144300" cy="23268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</p:sp>
      <p:sp>
        <p:nvSpPr>
          <p:cNvPr id="375" name="Google Shape;375;p48"/>
          <p:cNvSpPr txBox="1"/>
          <p:nvPr>
            <p:ph idx="1" type="subTitle"/>
          </p:nvPr>
        </p:nvSpPr>
        <p:spPr>
          <a:xfrm>
            <a:off x="1" y="3698581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76" name="Google Shape;376;p48"/>
          <p:cNvSpPr txBox="1"/>
          <p:nvPr>
            <p:ph type="title"/>
          </p:nvPr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2-SECTION">
  <p:cSld name="3_2-SECTION"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/>
          <p:nvPr>
            <p:ph idx="2" type="pic"/>
          </p:nvPr>
        </p:nvSpPr>
        <p:spPr>
          <a:xfrm>
            <a:off x="0" y="0"/>
            <a:ext cx="9144300" cy="23268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</p:sp>
      <p:sp>
        <p:nvSpPr>
          <p:cNvPr id="379" name="Google Shape;379;p49"/>
          <p:cNvSpPr txBox="1"/>
          <p:nvPr>
            <p:ph idx="1" type="subTitle"/>
          </p:nvPr>
        </p:nvSpPr>
        <p:spPr>
          <a:xfrm>
            <a:off x="1" y="3698581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80" name="Google Shape;380;p49"/>
          <p:cNvSpPr txBox="1"/>
          <p:nvPr>
            <p:ph type="title"/>
          </p:nvPr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2-SECTION">
  <p:cSld name="4_2-SECTION"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/>
          <p:nvPr>
            <p:ph idx="2" type="pic"/>
          </p:nvPr>
        </p:nvSpPr>
        <p:spPr>
          <a:xfrm>
            <a:off x="0" y="0"/>
            <a:ext cx="9144300" cy="23268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</p:sp>
      <p:sp>
        <p:nvSpPr>
          <p:cNvPr id="383" name="Google Shape;383;p50"/>
          <p:cNvSpPr txBox="1"/>
          <p:nvPr>
            <p:ph idx="1" type="subTitle"/>
          </p:nvPr>
        </p:nvSpPr>
        <p:spPr>
          <a:xfrm>
            <a:off x="1" y="3698581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None/>
              <a:defRPr sz="8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84" name="Google Shape;384;p50"/>
          <p:cNvSpPr txBox="1"/>
          <p:nvPr>
            <p:ph type="title"/>
          </p:nvPr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1">
  <p:cSld name="2_COVER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/>
          <p:nvPr/>
        </p:nvSpPr>
        <p:spPr>
          <a:xfrm>
            <a:off x="0" y="4760764"/>
            <a:ext cx="9144000" cy="3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GALERIE" showMasterSp="0">
  <p:cSld name="5_GALERI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idx="1" type="body"/>
          </p:nvPr>
        </p:nvSpPr>
        <p:spPr>
          <a:xfrm>
            <a:off x="1548000" y="1837015"/>
            <a:ext cx="135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800"/>
              <a:buFont typeface="Poppins"/>
              <a:buNone/>
              <a:defRPr sz="800">
                <a:solidFill>
                  <a:srgbClr val="2F5496"/>
                </a:solidFill>
              </a:defRPr>
            </a:lvl1pPr>
            <a:lvl2pPr indent="-2667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"/>
              <a:buFont typeface="Poppins"/>
              <a:buChar char="•"/>
              <a:defRPr sz="800">
                <a:solidFill>
                  <a:srgbClr val="2F5496"/>
                </a:solidFill>
              </a:defRPr>
            </a:lvl2pPr>
            <a:lvl3pPr indent="-2667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"/>
              <a:buFont typeface="Poppins"/>
              <a:buChar char="•"/>
              <a:defRPr sz="800">
                <a:solidFill>
                  <a:srgbClr val="2F5496"/>
                </a:solidFill>
              </a:defRPr>
            </a:lvl3pPr>
            <a:lvl4pPr indent="-2667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"/>
              <a:buFont typeface="Poppins"/>
              <a:buChar char="•"/>
              <a:defRPr sz="800">
                <a:solidFill>
                  <a:srgbClr val="2F5496"/>
                </a:solidFill>
              </a:defRPr>
            </a:lvl4pPr>
            <a:lvl5pPr indent="-2667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"/>
              <a:buFont typeface="Poppins"/>
              <a:buChar char="•"/>
              <a:defRPr sz="800">
                <a:solidFill>
                  <a:srgbClr val="2F5496"/>
                </a:solidFill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2" type="body"/>
          </p:nvPr>
        </p:nvSpPr>
        <p:spPr>
          <a:xfrm>
            <a:off x="1548000" y="3398502"/>
            <a:ext cx="6048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3" type="body"/>
          </p:nvPr>
        </p:nvSpPr>
        <p:spPr>
          <a:xfrm>
            <a:off x="1548000" y="2939242"/>
            <a:ext cx="13500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54000" lIns="54000" spcFirstLastPara="1" rIns="54000" wrap="square" tIns="54000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4" type="body"/>
          </p:nvPr>
        </p:nvSpPr>
        <p:spPr>
          <a:xfrm>
            <a:off x="3114000" y="2939242"/>
            <a:ext cx="135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000" lIns="54000" spcFirstLastPara="1" rIns="54000" wrap="square" tIns="54000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5" type="body"/>
          </p:nvPr>
        </p:nvSpPr>
        <p:spPr>
          <a:xfrm>
            <a:off x="4680000" y="2939242"/>
            <a:ext cx="135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000" lIns="54000" spcFirstLastPara="1" rIns="54000" wrap="square" tIns="54000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6" type="body"/>
          </p:nvPr>
        </p:nvSpPr>
        <p:spPr>
          <a:xfrm>
            <a:off x="6246000" y="2939242"/>
            <a:ext cx="135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000" lIns="54000" spcFirstLastPara="1" rIns="54000" wrap="square" tIns="54000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1143000" y="0"/>
            <a:ext cx="6858000" cy="6750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1682897" y="405000"/>
            <a:ext cx="540000" cy="54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 2" id="57" name="Google Shape;5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82897" y="405000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/>
        </p:nvSpPr>
        <p:spPr>
          <a:xfrm>
            <a:off x="1143000" y="0"/>
            <a:ext cx="685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2159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f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Texte du titre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/>
        </p:nvSpPr>
        <p:spPr>
          <a:xfrm>
            <a:off x="1243073" y="4957452"/>
            <a:ext cx="2470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INSTITUT PIERRE-SIMON LAPLACE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6068694" y="4957452"/>
            <a:ext cx="808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A6A6A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7705895" y="4957452"/>
            <a:ext cx="1797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A6A6A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7471068" y="4270534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/>
          <p:nvPr/>
        </p:nvSpPr>
        <p:spPr>
          <a:xfrm>
            <a:off x="-1" y="0"/>
            <a:ext cx="3032474" cy="1270135"/>
          </a:xfrm>
          <a:custGeom>
            <a:rect b="b" l="l" r="r" t="t"/>
            <a:pathLst>
              <a:path extrusionOk="0" h="2605405" w="3912870">
                <a:moveTo>
                  <a:pt x="3912425" y="0"/>
                </a:moveTo>
                <a:lnTo>
                  <a:pt x="0" y="0"/>
                </a:lnTo>
                <a:lnTo>
                  <a:pt x="0" y="2605330"/>
                </a:lnTo>
                <a:lnTo>
                  <a:pt x="21518" y="2568656"/>
                </a:lnTo>
                <a:lnTo>
                  <a:pt x="46329" y="2527236"/>
                </a:lnTo>
                <a:lnTo>
                  <a:pt x="71504" y="2486061"/>
                </a:lnTo>
                <a:lnTo>
                  <a:pt x="97040" y="2445132"/>
                </a:lnTo>
                <a:lnTo>
                  <a:pt x="122934" y="2404453"/>
                </a:lnTo>
                <a:lnTo>
                  <a:pt x="149186" y="2364025"/>
                </a:lnTo>
                <a:lnTo>
                  <a:pt x="175792" y="2323851"/>
                </a:lnTo>
                <a:lnTo>
                  <a:pt x="202751" y="2283932"/>
                </a:lnTo>
                <a:lnTo>
                  <a:pt x="230059" y="2244272"/>
                </a:lnTo>
                <a:lnTo>
                  <a:pt x="257716" y="2204871"/>
                </a:lnTo>
                <a:lnTo>
                  <a:pt x="285718" y="2165733"/>
                </a:lnTo>
                <a:lnTo>
                  <a:pt x="314064" y="2126859"/>
                </a:lnTo>
                <a:lnTo>
                  <a:pt x="342750" y="2088253"/>
                </a:lnTo>
                <a:lnTo>
                  <a:pt x="371777" y="2049915"/>
                </a:lnTo>
                <a:lnTo>
                  <a:pt x="401139" y="2011848"/>
                </a:lnTo>
                <a:lnTo>
                  <a:pt x="430837" y="1974055"/>
                </a:lnTo>
                <a:lnTo>
                  <a:pt x="460867" y="1936538"/>
                </a:lnTo>
                <a:lnTo>
                  <a:pt x="491227" y="1899299"/>
                </a:lnTo>
                <a:lnTo>
                  <a:pt x="521915" y="1862339"/>
                </a:lnTo>
                <a:lnTo>
                  <a:pt x="552929" y="1825663"/>
                </a:lnTo>
                <a:lnTo>
                  <a:pt x="584266" y="1789270"/>
                </a:lnTo>
                <a:lnTo>
                  <a:pt x="615925" y="1753164"/>
                </a:lnTo>
                <a:lnTo>
                  <a:pt x="647902" y="1717348"/>
                </a:lnTo>
                <a:lnTo>
                  <a:pt x="680197" y="1681822"/>
                </a:lnTo>
                <a:lnTo>
                  <a:pt x="712806" y="1646590"/>
                </a:lnTo>
                <a:lnTo>
                  <a:pt x="745728" y="1611654"/>
                </a:lnTo>
                <a:lnTo>
                  <a:pt x="778960" y="1577015"/>
                </a:lnTo>
                <a:lnTo>
                  <a:pt x="812500" y="1542676"/>
                </a:lnTo>
                <a:lnTo>
                  <a:pt x="846346" y="1508640"/>
                </a:lnTo>
                <a:lnTo>
                  <a:pt x="880495" y="1474908"/>
                </a:lnTo>
                <a:lnTo>
                  <a:pt x="914946" y="1441483"/>
                </a:lnTo>
                <a:lnTo>
                  <a:pt x="949696" y="1408367"/>
                </a:lnTo>
                <a:lnTo>
                  <a:pt x="984743" y="1375562"/>
                </a:lnTo>
                <a:lnTo>
                  <a:pt x="1020085" y="1343070"/>
                </a:lnTo>
                <a:lnTo>
                  <a:pt x="1055719" y="1310894"/>
                </a:lnTo>
                <a:lnTo>
                  <a:pt x="1091643" y="1279035"/>
                </a:lnTo>
                <a:lnTo>
                  <a:pt x="1127856" y="1247497"/>
                </a:lnTo>
                <a:lnTo>
                  <a:pt x="1164354" y="1216281"/>
                </a:lnTo>
                <a:lnTo>
                  <a:pt x="1201136" y="1185389"/>
                </a:lnTo>
                <a:lnTo>
                  <a:pt x="1238200" y="1154824"/>
                </a:lnTo>
                <a:lnTo>
                  <a:pt x="1275542" y="1124588"/>
                </a:lnTo>
                <a:lnTo>
                  <a:pt x="1313162" y="1094683"/>
                </a:lnTo>
                <a:lnTo>
                  <a:pt x="1351056" y="1065111"/>
                </a:lnTo>
                <a:lnTo>
                  <a:pt x="1389223" y="1035874"/>
                </a:lnTo>
                <a:lnTo>
                  <a:pt x="1427661" y="1006976"/>
                </a:lnTo>
                <a:lnTo>
                  <a:pt x="1466366" y="978417"/>
                </a:lnTo>
                <a:lnTo>
                  <a:pt x="1505337" y="950200"/>
                </a:lnTo>
                <a:lnTo>
                  <a:pt x="1544572" y="922328"/>
                </a:lnTo>
                <a:lnTo>
                  <a:pt x="1584069" y="894803"/>
                </a:lnTo>
                <a:lnTo>
                  <a:pt x="1623825" y="867626"/>
                </a:lnTo>
                <a:lnTo>
                  <a:pt x="1663838" y="840800"/>
                </a:lnTo>
                <a:lnTo>
                  <a:pt x="1704105" y="814327"/>
                </a:lnTo>
                <a:lnTo>
                  <a:pt x="1744626" y="788210"/>
                </a:lnTo>
                <a:lnTo>
                  <a:pt x="1785396" y="762451"/>
                </a:lnTo>
                <a:lnTo>
                  <a:pt x="1826415" y="737051"/>
                </a:lnTo>
                <a:lnTo>
                  <a:pt x="1867680" y="712014"/>
                </a:lnTo>
                <a:lnTo>
                  <a:pt x="1909188" y="687341"/>
                </a:lnTo>
                <a:lnTo>
                  <a:pt x="1950938" y="663034"/>
                </a:lnTo>
                <a:lnTo>
                  <a:pt x="1992928" y="639096"/>
                </a:lnTo>
                <a:lnTo>
                  <a:pt x="2035154" y="615529"/>
                </a:lnTo>
                <a:lnTo>
                  <a:pt x="2077616" y="592336"/>
                </a:lnTo>
                <a:lnTo>
                  <a:pt x="2120310" y="569517"/>
                </a:lnTo>
                <a:lnTo>
                  <a:pt x="2163234" y="547076"/>
                </a:lnTo>
                <a:lnTo>
                  <a:pt x="2206387" y="525016"/>
                </a:lnTo>
                <a:lnTo>
                  <a:pt x="2249766" y="503337"/>
                </a:lnTo>
                <a:lnTo>
                  <a:pt x="2293368" y="482042"/>
                </a:lnTo>
                <a:lnTo>
                  <a:pt x="2337192" y="461134"/>
                </a:lnTo>
                <a:lnTo>
                  <a:pt x="2381236" y="440614"/>
                </a:lnTo>
                <a:lnTo>
                  <a:pt x="2425496" y="420486"/>
                </a:lnTo>
                <a:lnTo>
                  <a:pt x="2469972" y="400750"/>
                </a:lnTo>
                <a:lnTo>
                  <a:pt x="2514660" y="381410"/>
                </a:lnTo>
                <a:lnTo>
                  <a:pt x="2559559" y="362468"/>
                </a:lnTo>
                <a:lnTo>
                  <a:pt x="2604666" y="343925"/>
                </a:lnTo>
                <a:lnTo>
                  <a:pt x="2649979" y="325784"/>
                </a:lnTo>
                <a:lnTo>
                  <a:pt x="2695496" y="308048"/>
                </a:lnTo>
                <a:lnTo>
                  <a:pt x="2741215" y="290718"/>
                </a:lnTo>
                <a:lnTo>
                  <a:pt x="2787133" y="273796"/>
                </a:lnTo>
                <a:lnTo>
                  <a:pt x="2833248" y="257285"/>
                </a:lnTo>
                <a:lnTo>
                  <a:pt x="2879558" y="241188"/>
                </a:lnTo>
                <a:lnTo>
                  <a:pt x="2926061" y="225505"/>
                </a:lnTo>
                <a:lnTo>
                  <a:pt x="2972755" y="210240"/>
                </a:lnTo>
                <a:lnTo>
                  <a:pt x="3019636" y="195395"/>
                </a:lnTo>
                <a:lnTo>
                  <a:pt x="3066704" y="180972"/>
                </a:lnTo>
                <a:lnTo>
                  <a:pt x="3113956" y="166973"/>
                </a:lnTo>
                <a:lnTo>
                  <a:pt x="3161390" y="153400"/>
                </a:lnTo>
                <a:lnTo>
                  <a:pt x="3209003" y="140256"/>
                </a:lnTo>
                <a:lnTo>
                  <a:pt x="3304758" y="115262"/>
                </a:lnTo>
                <a:lnTo>
                  <a:pt x="3401205" y="92009"/>
                </a:lnTo>
                <a:lnTo>
                  <a:pt x="3498326" y="70515"/>
                </a:lnTo>
                <a:lnTo>
                  <a:pt x="3596102" y="50797"/>
                </a:lnTo>
                <a:lnTo>
                  <a:pt x="3694516" y="32873"/>
                </a:lnTo>
                <a:lnTo>
                  <a:pt x="3793551" y="16761"/>
                </a:lnTo>
                <a:lnTo>
                  <a:pt x="3893188" y="2479"/>
                </a:lnTo>
                <a:lnTo>
                  <a:pt x="3912425" y="0"/>
                </a:lnTo>
                <a:close/>
              </a:path>
            </a:pathLst>
          </a:custGeom>
          <a:solidFill>
            <a:srgbClr val="0069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9" name="Google Shape;389;p52"/>
          <p:cNvSpPr txBox="1"/>
          <p:nvPr>
            <p:ph type="title"/>
          </p:nvPr>
        </p:nvSpPr>
        <p:spPr>
          <a:xfrm>
            <a:off x="628687" y="273751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90" name="Google Shape;390;p52"/>
          <p:cNvSpPr txBox="1"/>
          <p:nvPr>
            <p:ph idx="1" type="body"/>
          </p:nvPr>
        </p:nvSpPr>
        <p:spPr>
          <a:xfrm>
            <a:off x="628687" y="1369591"/>
            <a:ext cx="3902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8575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391" name="Google Shape;391;p52"/>
          <p:cNvSpPr txBox="1"/>
          <p:nvPr>
            <p:ph idx="2" type="body"/>
          </p:nvPr>
        </p:nvSpPr>
        <p:spPr>
          <a:xfrm>
            <a:off x="4611768" y="1369591"/>
            <a:ext cx="3903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8575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392" name="Google Shape;392;p52"/>
          <p:cNvSpPr txBox="1"/>
          <p:nvPr>
            <p:ph idx="10" type="dt"/>
          </p:nvPr>
        </p:nvSpPr>
        <p:spPr>
          <a:xfrm>
            <a:off x="628688" y="4767616"/>
            <a:ext cx="101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24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52"/>
          <p:cNvSpPr txBox="1"/>
          <p:nvPr>
            <p:ph idx="11" type="ftr"/>
          </p:nvPr>
        </p:nvSpPr>
        <p:spPr>
          <a:xfrm>
            <a:off x="1838032" y="4767616"/>
            <a:ext cx="546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24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52"/>
          <p:cNvSpPr txBox="1"/>
          <p:nvPr>
            <p:ph idx="12" type="sldNum"/>
          </p:nvPr>
        </p:nvSpPr>
        <p:spPr>
          <a:xfrm>
            <a:off x="7505318" y="4767616"/>
            <a:ext cx="1010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24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JUXTAPOSITION TEXTE-MEDIA" showMasterSp="0">
  <p:cSld name="6-JUXTAPOSITION TEXTE-MEDIA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idx="1" type="body"/>
          </p:nvPr>
        </p:nvSpPr>
        <p:spPr>
          <a:xfrm>
            <a:off x="4761000" y="1857937"/>
            <a:ext cx="24300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700"/>
              <a:buFont typeface="Poppins"/>
              <a:buNone/>
              <a:defRPr sz="700">
                <a:solidFill>
                  <a:srgbClr val="2F5496"/>
                </a:solidFill>
              </a:defRPr>
            </a:lvl1pPr>
            <a:lvl2pPr indent="-260350" lvl="1" marL="91440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500"/>
              <a:buFont typeface="Poppins"/>
              <a:buChar char="•"/>
              <a:defRPr sz="700">
                <a:solidFill>
                  <a:srgbClr val="2F5496"/>
                </a:solidFill>
              </a:defRPr>
            </a:lvl2pPr>
            <a:lvl3pPr indent="-260350" lvl="2" marL="137160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500"/>
              <a:buFont typeface="Poppins"/>
              <a:buChar char="•"/>
              <a:defRPr sz="700">
                <a:solidFill>
                  <a:srgbClr val="2F5496"/>
                </a:solidFill>
              </a:defRPr>
            </a:lvl3pPr>
            <a:lvl4pPr indent="-260350" lvl="3" marL="182880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500"/>
              <a:buFont typeface="Poppins"/>
              <a:buChar char="•"/>
              <a:defRPr sz="700">
                <a:solidFill>
                  <a:srgbClr val="2F5496"/>
                </a:solidFill>
              </a:defRPr>
            </a:lvl4pPr>
            <a:lvl5pPr indent="-260350" lvl="4" marL="228600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500"/>
              <a:buFont typeface="Poppins"/>
              <a:buChar char="•"/>
              <a:defRPr sz="700">
                <a:solidFill>
                  <a:srgbClr val="2F5496"/>
                </a:solidFill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1953000" y="2262938"/>
            <a:ext cx="2430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66" name="Google Shape;66;p7"/>
          <p:cNvSpPr/>
          <p:nvPr/>
        </p:nvSpPr>
        <p:spPr>
          <a:xfrm>
            <a:off x="1143000" y="0"/>
            <a:ext cx="6858000" cy="6750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1682897" y="405000"/>
            <a:ext cx="540000" cy="54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 2" id="68" name="Google Shape;6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82897" y="405000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/>
          <p:nvPr/>
        </p:nvSpPr>
        <p:spPr>
          <a:xfrm>
            <a:off x="1143000" y="0"/>
            <a:ext cx="685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2159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f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Texte du titre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1243073" y="4957452"/>
            <a:ext cx="2470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INSTITUT PIERRE-SIMON LAPLACE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6068694" y="4957452"/>
            <a:ext cx="808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A6A6A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7705895" y="4957452"/>
            <a:ext cx="1797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A6A6A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7471068" y="4270534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6-JUXTAPOSITION TEXTE-MEDIA" showMasterSp="0">
  <p:cSld name="1_6-JUXTAPOSITION TEXTE-MEDIA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" type="body"/>
          </p:nvPr>
        </p:nvSpPr>
        <p:spPr>
          <a:xfrm>
            <a:off x="4761000" y="1857937"/>
            <a:ext cx="243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800"/>
              <a:buFont typeface="Poppins"/>
              <a:buNone/>
              <a:defRPr sz="800">
                <a:solidFill>
                  <a:srgbClr val="2F5496"/>
                </a:solidFill>
              </a:defRPr>
            </a:lvl1pPr>
            <a:lvl2pPr indent="-2667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600"/>
              <a:buFont typeface="Poppins"/>
              <a:buChar char="•"/>
              <a:defRPr sz="800">
                <a:solidFill>
                  <a:srgbClr val="2F5496"/>
                </a:solidFill>
              </a:defRPr>
            </a:lvl2pPr>
            <a:lvl3pPr indent="-2667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600"/>
              <a:buFont typeface="Poppins"/>
              <a:buChar char="•"/>
              <a:defRPr sz="800">
                <a:solidFill>
                  <a:srgbClr val="2F5496"/>
                </a:solidFill>
              </a:defRPr>
            </a:lvl3pPr>
            <a:lvl4pPr indent="-2667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600"/>
              <a:buFont typeface="Poppins"/>
              <a:buChar char="•"/>
              <a:defRPr sz="800">
                <a:solidFill>
                  <a:srgbClr val="2F5496"/>
                </a:solidFill>
              </a:defRPr>
            </a:lvl4pPr>
            <a:lvl5pPr indent="-2667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600"/>
              <a:buFont typeface="Poppins"/>
              <a:buChar char="•"/>
              <a:defRPr sz="800">
                <a:solidFill>
                  <a:srgbClr val="2F5496"/>
                </a:solidFill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6" name="Google Shape;76;p8"/>
          <p:cNvSpPr/>
          <p:nvPr/>
        </p:nvSpPr>
        <p:spPr>
          <a:xfrm>
            <a:off x="1143000" y="0"/>
            <a:ext cx="6858000" cy="6750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1682897" y="405000"/>
            <a:ext cx="540000" cy="54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mage 2" id="78" name="Google Shape;7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82897" y="405000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143000" y="0"/>
            <a:ext cx="685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2159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f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Texte du titre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1243073" y="4957452"/>
            <a:ext cx="2470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rPr b="0" i="0" lang="fr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INSTITUT PIERRE-SIMON LAPLACE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6068694" y="4957452"/>
            <a:ext cx="808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A6A6A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8"/>
          <p:cNvSpPr txBox="1"/>
          <p:nvPr/>
        </p:nvSpPr>
        <p:spPr>
          <a:xfrm>
            <a:off x="7705895" y="4957452"/>
            <a:ext cx="1797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</a:pPr>
            <a:r>
              <a:t/>
            </a:r>
            <a:endParaRPr b="0" i="0" sz="500" u="none" cap="none" strike="noStrike">
              <a:solidFill>
                <a:srgbClr val="A6A6A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7471068" y="4270534"/>
            <a:ext cx="681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500"/>
              <a:buFont typeface="Poppins"/>
              <a:buNone/>
              <a:defRPr b="0" i="0" sz="5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_texte libre" showMasterSp="0">
  <p:cSld name="FIN_texte libr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1143000" y="-17484"/>
            <a:ext cx="6858000" cy="51786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6" name="Google Shape;86;p9"/>
          <p:cNvGrpSpPr/>
          <p:nvPr/>
        </p:nvGrpSpPr>
        <p:grpSpPr>
          <a:xfrm>
            <a:off x="3896999" y="1362898"/>
            <a:ext cx="1350007" cy="1350007"/>
            <a:chOff x="-1" y="-1"/>
            <a:chExt cx="3600019" cy="3600019"/>
          </a:xfrm>
        </p:grpSpPr>
        <p:sp>
          <p:nvSpPr>
            <p:cNvPr id="87" name="Google Shape;87;p9"/>
            <p:cNvSpPr/>
            <p:nvPr/>
          </p:nvSpPr>
          <p:spPr>
            <a:xfrm>
              <a:off x="-1" y="-1"/>
              <a:ext cx="3600018" cy="3600018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600"/>
                <a:buFont typeface="Poppins"/>
                <a:buNone/>
              </a:pPr>
              <a:r>
                <a:t/>
              </a:r>
              <a:endParaRPr b="0" i="0" sz="16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image2.png" id="88" name="Google Shape;88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3600018" cy="3600018"/>
            </a:xfrm>
            <a:custGeom>
              <a:rect b="b" l="l" r="r" t="t"/>
              <a:pathLst>
                <a:path extrusionOk="0" h="21600" w="21600">
                  <a:moveTo>
                    <a:pt x="10799" y="0"/>
                  </a:moveTo>
                  <a:cubicBezTo>
                    <a:pt x="4834" y="0"/>
                    <a:pt x="0" y="4834"/>
                    <a:pt x="0" y="10799"/>
                  </a:cubicBezTo>
                  <a:cubicBezTo>
                    <a:pt x="0" y="16763"/>
                    <a:pt x="4834" y="21600"/>
                    <a:pt x="10799" y="21600"/>
                  </a:cubicBezTo>
                  <a:cubicBezTo>
                    <a:pt x="16763" y="21600"/>
                    <a:pt x="21600" y="16763"/>
                    <a:pt x="21600" y="10799"/>
                  </a:cubicBezTo>
                  <a:cubicBezTo>
                    <a:pt x="21600" y="4834"/>
                    <a:pt x="16763" y="0"/>
                    <a:pt x="1079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cxnSp>
        <p:nvCxnSpPr>
          <p:cNvPr id="89" name="Google Shape;89;p9"/>
          <p:cNvCxnSpPr/>
          <p:nvPr/>
        </p:nvCxnSpPr>
        <p:spPr>
          <a:xfrm>
            <a:off x="3873103" y="3449241"/>
            <a:ext cx="13977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0" name="Google Shape;90;p9"/>
          <p:cNvSpPr txBox="1"/>
          <p:nvPr>
            <p:ph idx="1" type="body"/>
          </p:nvPr>
        </p:nvSpPr>
        <p:spPr>
          <a:xfrm>
            <a:off x="1143000" y="3490354"/>
            <a:ext cx="68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type="title"/>
          </p:nvPr>
        </p:nvSpPr>
        <p:spPr>
          <a:xfrm>
            <a:off x="1143000" y="3122946"/>
            <a:ext cx="6858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4457700" y="4081701"/>
            <a:ext cx="1600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N_texte libre" showMasterSp="0">
  <p:cSld name="1_FIN_texte libr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0"/>
          <p:cNvGrpSpPr/>
          <p:nvPr/>
        </p:nvGrpSpPr>
        <p:grpSpPr>
          <a:xfrm>
            <a:off x="3896999" y="1362898"/>
            <a:ext cx="1350007" cy="1350007"/>
            <a:chOff x="-1" y="-1"/>
            <a:chExt cx="3600019" cy="3600019"/>
          </a:xfrm>
        </p:grpSpPr>
        <p:sp>
          <p:nvSpPr>
            <p:cNvPr id="95" name="Google Shape;95;p10"/>
            <p:cNvSpPr/>
            <p:nvPr/>
          </p:nvSpPr>
          <p:spPr>
            <a:xfrm>
              <a:off x="-1" y="-1"/>
              <a:ext cx="3600018" cy="3600018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600"/>
                <a:buFont typeface="Poppins"/>
                <a:buNone/>
              </a:pPr>
              <a:r>
                <a:t/>
              </a:r>
              <a:endParaRPr b="0" i="0" sz="16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image2.png" id="96" name="Google Shape;96;p1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3600018" cy="3600018"/>
            </a:xfrm>
            <a:custGeom>
              <a:rect b="b" l="l" r="r" t="t"/>
              <a:pathLst>
                <a:path extrusionOk="0" h="21600" w="21600">
                  <a:moveTo>
                    <a:pt x="10799" y="0"/>
                  </a:moveTo>
                  <a:cubicBezTo>
                    <a:pt x="4834" y="0"/>
                    <a:pt x="0" y="4834"/>
                    <a:pt x="0" y="10799"/>
                  </a:cubicBezTo>
                  <a:cubicBezTo>
                    <a:pt x="0" y="16763"/>
                    <a:pt x="4834" y="21600"/>
                    <a:pt x="10799" y="21600"/>
                  </a:cubicBezTo>
                  <a:cubicBezTo>
                    <a:pt x="16763" y="21600"/>
                    <a:pt x="21600" y="16763"/>
                    <a:pt x="21600" y="10799"/>
                  </a:cubicBezTo>
                  <a:cubicBezTo>
                    <a:pt x="21600" y="4834"/>
                    <a:pt x="16763" y="0"/>
                    <a:pt x="1079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cxnSp>
        <p:nvCxnSpPr>
          <p:cNvPr id="97" name="Google Shape;97;p10"/>
          <p:cNvCxnSpPr/>
          <p:nvPr/>
        </p:nvCxnSpPr>
        <p:spPr>
          <a:xfrm>
            <a:off x="3873103" y="3449241"/>
            <a:ext cx="13977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1143000" y="3490354"/>
            <a:ext cx="68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700"/>
              <a:buFont typeface="Arial"/>
              <a:buNone/>
              <a:defRPr sz="17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700"/>
              <a:buFont typeface="Arial"/>
              <a:buNone/>
              <a:defRPr sz="17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700"/>
              <a:buFont typeface="Arial"/>
              <a:buNone/>
              <a:defRPr sz="17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700"/>
              <a:buFont typeface="Arial"/>
              <a:buNone/>
              <a:defRPr sz="17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700"/>
              <a:buFont typeface="Arial"/>
              <a:buNone/>
              <a:defRPr sz="17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type="title"/>
          </p:nvPr>
        </p:nvSpPr>
        <p:spPr>
          <a:xfrm>
            <a:off x="1143000" y="3122946"/>
            <a:ext cx="6858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900"/>
              <a:buFont typeface="Arial"/>
              <a:buNone/>
              <a:defRPr sz="1900">
                <a:solidFill>
                  <a:srgbClr val="2F5496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700"/>
              <a:buNone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4457700" y="4081701"/>
            <a:ext cx="1600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Poppins"/>
              <a:buNone/>
              <a:defRPr b="0" i="0" sz="11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60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53406" y="4844630"/>
            <a:ext cx="77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  <a:defRPr b="0" i="0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615914" y="4844630"/>
            <a:ext cx="3295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</a:pPr>
            <a:r>
              <a:rPr b="0" i="0" lang="fr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INSTITUT PIERRE-SIMON LAPLACE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7452557" y="4844630"/>
            <a:ext cx="1077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Poppins"/>
              <a:buNone/>
            </a:pPr>
            <a:r>
              <a:t/>
            </a:r>
            <a:endParaRPr b="0" i="0" sz="6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457200" y="69582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F43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F438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F438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F438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F438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F438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F438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F438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F43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57200" y="1200438"/>
            <a:ext cx="82296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794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794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794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1" y="244939"/>
            <a:ext cx="91440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9875" spcFirstLastPara="1" rIns="48987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F43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615688" y="1347165"/>
            <a:ext cx="79125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A5A5A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"/>
              <a:buChar char="•"/>
              <a:defRPr b="0" i="0" sz="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60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"/>
              <a:buChar char="•"/>
              <a:defRPr b="0" i="0" sz="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3" name="Google Shape;263;p30"/>
          <p:cNvSpPr txBox="1"/>
          <p:nvPr/>
        </p:nvSpPr>
        <p:spPr>
          <a:xfrm>
            <a:off x="7450797" y="4776312"/>
            <a:ext cx="1077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fr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6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615768" y="4776312"/>
            <a:ext cx="32943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INSTITUT PIERRE-SIMON LAPLACE</a:t>
            </a:r>
            <a:endParaRPr b="0" i="0" sz="6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7450797" y="4776312"/>
            <a:ext cx="1077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fr" sz="6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6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41.png"/><Relationship Id="rId5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hyperlink" Target="https://raspstephan.github.io/blog/weatherbench/" TargetMode="External"/><Relationship Id="rId5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51.png"/><Relationship Id="rId5" Type="http://schemas.openxmlformats.org/officeDocument/2006/relationships/hyperlink" Target="https://doi.org/10.48550/arXiv.2202.07575" TargetMode="External"/><Relationship Id="rId6" Type="http://schemas.openxmlformats.org/officeDocument/2006/relationships/image" Target="../media/image58.png"/><Relationship Id="rId7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5" Type="http://schemas.openxmlformats.org/officeDocument/2006/relationships/hyperlink" Target="https://doi.org/10.1038/s41586-023-06185-3" TargetMode="External"/><Relationship Id="rId6" Type="http://schemas.openxmlformats.org/officeDocument/2006/relationships/image" Target="../media/image43.png"/><Relationship Id="rId7" Type="http://schemas.openxmlformats.org/officeDocument/2006/relationships/hyperlink" Target="https://doi.org/10.48550/arXiv.2212.12794" TargetMode="External"/><Relationship Id="rId8" Type="http://schemas.openxmlformats.org/officeDocument/2006/relationships/hyperlink" Target="https://arxiv.org/pdf/2202.1121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53.png"/><Relationship Id="rId5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46.png"/><Relationship Id="rId5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hyperlink" Target="https://redouanelg.github.io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6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00"/>
            </a:gs>
            <a:gs pos="14000">
              <a:srgbClr val="FFFF00"/>
            </a:gs>
            <a:gs pos="100000">
              <a:srgbClr val="1B8EBB"/>
            </a:gs>
          </a:gsLst>
          <a:lin ang="2700006" scaled="0"/>
        </a:gra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/>
          <p:nvPr/>
        </p:nvSpPr>
        <p:spPr>
          <a:xfrm>
            <a:off x="154830" y="127223"/>
            <a:ext cx="1036500" cy="98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53"/>
          <p:cNvSpPr txBox="1"/>
          <p:nvPr>
            <p:ph idx="1" type="subTitle"/>
          </p:nvPr>
        </p:nvSpPr>
        <p:spPr>
          <a:xfrm>
            <a:off x="0" y="3041900"/>
            <a:ext cx="91440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500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fr" sz="15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WorldLearningAlgeria</a:t>
            </a:r>
            <a:r>
              <a:rPr lang="fr" sz="15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fr" sz="15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Apr 2025</a:t>
            </a:r>
            <a:endParaRPr sz="1500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fr" sz="1500">
                <a:latin typeface="Comfortaa"/>
                <a:ea typeface="Comfortaa"/>
                <a:cs typeface="Comfortaa"/>
                <a:sym typeface="Comfortaa"/>
              </a:rPr>
              <a:t>    Dr. Redouane Lguensat </a:t>
            </a:r>
            <a:r>
              <a:rPr baseline="30000" lang="fr" sz="1500">
                <a:latin typeface="Comfortaa"/>
                <a:ea typeface="Comfortaa"/>
                <a:cs typeface="Comfortaa"/>
                <a:sym typeface="Comfortaa"/>
              </a:rPr>
              <a:t>1,2</a:t>
            </a:r>
            <a:endParaRPr baseline="30000"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aseline="30000" lang="fr" sz="1500">
                <a:latin typeface="Comfortaa"/>
                <a:ea typeface="Comfortaa"/>
                <a:cs typeface="Comfortaa"/>
                <a:sym typeface="Comfortaa"/>
              </a:rPr>
              <a:t>1 </a:t>
            </a:r>
            <a:r>
              <a:rPr lang="fr" sz="1500">
                <a:latin typeface="Comfortaa"/>
                <a:ea typeface="Comfortaa"/>
                <a:cs typeface="Comfortaa"/>
                <a:sym typeface="Comfortaa"/>
              </a:rPr>
              <a:t>Institut Pierre Simon-Laplace (IPSL),</a:t>
            </a:r>
            <a:r>
              <a:rPr lang="fr" sz="1100">
                <a:latin typeface="Comfortaa"/>
                <a:ea typeface="Comfortaa"/>
                <a:cs typeface="Comfortaa"/>
                <a:sym typeface="Comfortaa"/>
              </a:rPr>
              <a:t> Sorbonne Université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aseline="30000" lang="fr" sz="1500">
                <a:latin typeface="Comfortaa"/>
                <a:ea typeface="Comfortaa"/>
                <a:cs typeface="Comfortaa"/>
                <a:sym typeface="Comfortaa"/>
              </a:rPr>
              <a:t>2</a:t>
            </a:r>
            <a:r>
              <a:rPr lang="fr" sz="1500">
                <a:latin typeface="Comfortaa"/>
                <a:ea typeface="Comfortaa"/>
                <a:cs typeface="Comfortaa"/>
                <a:sym typeface="Comfortaa"/>
              </a:rPr>
              <a:t> IRD </a:t>
            </a:r>
            <a:r>
              <a:rPr lang="fr" sz="1000">
                <a:latin typeface="Comfortaa"/>
                <a:ea typeface="Comfortaa"/>
                <a:cs typeface="Comfortaa"/>
                <a:sym typeface="Comfortaa"/>
              </a:rPr>
              <a:t>(French </a:t>
            </a:r>
            <a:r>
              <a:rPr lang="fr" sz="1000">
                <a:latin typeface="Comfortaa"/>
                <a:ea typeface="Comfortaa"/>
                <a:cs typeface="Comfortaa"/>
                <a:sym typeface="Comfortaa"/>
              </a:rPr>
              <a:t>National Research </a:t>
            </a:r>
            <a:r>
              <a:rPr lang="fr" sz="1000">
                <a:latin typeface="Comfortaa"/>
                <a:ea typeface="Comfortaa"/>
                <a:cs typeface="Comfortaa"/>
                <a:sym typeface="Comfortaa"/>
              </a:rPr>
              <a:t>Institute for Sustainable Development)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1" name="Google Shape;401;p53"/>
          <p:cNvSpPr txBox="1"/>
          <p:nvPr>
            <p:ph type="title"/>
          </p:nvPr>
        </p:nvSpPr>
        <p:spPr>
          <a:xfrm>
            <a:off x="1" y="20550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fr" sz="2200">
                <a:latin typeface="Comfortaa"/>
                <a:ea typeface="Comfortaa"/>
                <a:cs typeface="Comfortaa"/>
                <a:sym typeface="Comfortaa"/>
              </a:rPr>
              <a:t>Recent Advances in AI for </a:t>
            </a:r>
            <a:br>
              <a:rPr lang="fr" sz="2200">
                <a:latin typeface="Comfortaa"/>
                <a:ea typeface="Comfortaa"/>
                <a:cs typeface="Comfortaa"/>
                <a:sym typeface="Comfortaa"/>
              </a:rPr>
            </a:br>
            <a:r>
              <a:rPr lang="fr" sz="2200">
                <a:latin typeface="Comfortaa"/>
                <a:ea typeface="Comfortaa"/>
                <a:cs typeface="Comfortaa"/>
                <a:sym typeface="Comfortaa"/>
              </a:rPr>
              <a:t>Weather Forecasting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2" name="Google Shape;402;p5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21" y="127223"/>
            <a:ext cx="1037100" cy="98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3" name="Google Shape;403;p53"/>
          <p:cNvPicPr preferRelativeResize="0"/>
          <p:nvPr/>
        </p:nvPicPr>
        <p:blipFill rotWithShape="1">
          <a:blip r:embed="rId4">
            <a:alphaModFix/>
          </a:blip>
          <a:srcRect b="34270" l="0" r="59469" t="26223"/>
          <a:stretch/>
        </p:blipFill>
        <p:spPr>
          <a:xfrm>
            <a:off x="7804100" y="231313"/>
            <a:ext cx="1224700" cy="61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02" name="Google Shape;502;p62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Intro</a:t>
            </a:r>
            <a:endParaRPr b="1" sz="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3" name="Google Shape;503;p62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504" name="Google Shape;504;p62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p62"/>
          <p:cNvSpPr txBox="1"/>
          <p:nvPr/>
        </p:nvSpPr>
        <p:spPr>
          <a:xfrm>
            <a:off x="0" y="244950"/>
            <a:ext cx="94995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Weather Forecasting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06" name="Google Shape;50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07" name="Google Shape;507;p62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62"/>
          <p:cNvSpPr txBox="1"/>
          <p:nvPr/>
        </p:nvSpPr>
        <p:spPr>
          <a:xfrm>
            <a:off x="8030075" y="861150"/>
            <a:ext cx="18222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A5A5A5"/>
                </a:solidFill>
                <a:latin typeface="Poppins"/>
                <a:ea typeface="Poppins"/>
                <a:cs typeface="Poppins"/>
                <a:sym typeface="Poppins"/>
              </a:rPr>
              <a:t>Credit: ECMWF</a:t>
            </a:r>
            <a:endParaRPr sz="800">
              <a:solidFill>
                <a:srgbClr val="A5A5A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9" name="Google Shape;50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957" y="1090050"/>
            <a:ext cx="3095524" cy="3809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0" name="Google Shape;510;p62" title="Capture d’écran 2025-04-10 à 14.39.2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575" y="1197339"/>
            <a:ext cx="5461159" cy="3489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16" name="Google Shape;516;p63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Traditional approach</a:t>
            </a:r>
            <a:endParaRPr b="1" sz="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7" name="Google Shape;517;p63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518" name="Google Shape;518;p63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9" name="Google Shape;519;p63"/>
          <p:cNvSpPr txBox="1"/>
          <p:nvPr/>
        </p:nvSpPr>
        <p:spPr>
          <a:xfrm>
            <a:off x="0" y="244950"/>
            <a:ext cx="94995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Numerical Weather Prediction systems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20" name="Google Shape;5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21" name="Google Shape;521;p63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2" name="Google Shape;5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532" y="1028950"/>
            <a:ext cx="4315611" cy="380987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3"/>
          <p:cNvSpPr txBox="1"/>
          <p:nvPr/>
        </p:nvSpPr>
        <p:spPr>
          <a:xfrm>
            <a:off x="7542175" y="4838825"/>
            <a:ext cx="18222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A5A5A5"/>
                </a:solidFill>
                <a:latin typeface="Poppins"/>
                <a:ea typeface="Poppins"/>
                <a:cs typeface="Poppins"/>
                <a:sym typeface="Poppins"/>
              </a:rPr>
              <a:t>Credit: K. Cantner, AGI.</a:t>
            </a:r>
            <a:endParaRPr sz="800">
              <a:solidFill>
                <a:srgbClr val="A5A5A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4" name="Google Shape;52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25" y="1806764"/>
            <a:ext cx="3997732" cy="2254228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3"/>
          <p:cNvSpPr txBox="1"/>
          <p:nvPr/>
        </p:nvSpPr>
        <p:spPr>
          <a:xfrm>
            <a:off x="225338" y="4292675"/>
            <a:ext cx="38955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A5A5A5"/>
                </a:solidFill>
                <a:latin typeface="Poppins"/>
                <a:ea typeface="Poppins"/>
                <a:cs typeface="Poppins"/>
                <a:sym typeface="Poppins"/>
              </a:rPr>
              <a:t>https://blogs.reading.ac.uk/weather-and-climate-at-reading/2018/the-size-of-the-nwpda-problem/</a:t>
            </a:r>
            <a:endParaRPr sz="800">
              <a:solidFill>
                <a:srgbClr val="A5A5A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31" name="Google Shape;531;p64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Traditional approach</a:t>
            </a:r>
            <a:endParaRPr b="1" sz="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2" name="Google Shape;532;p64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533" name="Google Shape;533;p64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4" name="Google Shape;534;p64"/>
          <p:cNvSpPr txBox="1"/>
          <p:nvPr/>
        </p:nvSpPr>
        <p:spPr>
          <a:xfrm>
            <a:off x="0" y="244950"/>
            <a:ext cx="94995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Numerical Weather Prediction systems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35" name="Google Shape;53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36" name="Google Shape;536;p64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7" name="Google Shape;537;p64"/>
          <p:cNvSpPr txBox="1"/>
          <p:nvPr/>
        </p:nvSpPr>
        <p:spPr>
          <a:xfrm>
            <a:off x="3019975" y="1604000"/>
            <a:ext cx="46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oppins"/>
                <a:ea typeface="Poppins"/>
                <a:cs typeface="Poppins"/>
                <a:sym typeface="Poppins"/>
              </a:rPr>
              <a:t>🏆 ECMWF’s Integrated Forecasting System (IFS)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8" name="Google Shape;538;p64"/>
          <p:cNvCxnSpPr/>
          <p:nvPr/>
        </p:nvCxnSpPr>
        <p:spPr>
          <a:xfrm flipH="1">
            <a:off x="4083325" y="2090550"/>
            <a:ext cx="740100" cy="493500"/>
          </a:xfrm>
          <a:prstGeom prst="straightConnector1">
            <a:avLst/>
          </a:prstGeom>
          <a:noFill/>
          <a:ln cap="flat" cmpd="sng" w="19050">
            <a:solidFill>
              <a:srgbClr val="41414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64"/>
          <p:cNvCxnSpPr/>
          <p:nvPr/>
        </p:nvCxnSpPr>
        <p:spPr>
          <a:xfrm>
            <a:off x="5554825" y="2090550"/>
            <a:ext cx="740100" cy="493500"/>
          </a:xfrm>
          <a:prstGeom prst="straightConnector1">
            <a:avLst/>
          </a:prstGeom>
          <a:noFill/>
          <a:ln cap="flat" cmpd="sng" w="19050">
            <a:solidFill>
              <a:srgbClr val="41414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64"/>
          <p:cNvSpPr txBox="1"/>
          <p:nvPr/>
        </p:nvSpPr>
        <p:spPr>
          <a:xfrm>
            <a:off x="3772125" y="2590300"/>
            <a:ext cx="7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oppins"/>
                <a:ea typeface="Poppins"/>
                <a:cs typeface="Poppins"/>
                <a:sym typeface="Poppins"/>
              </a:rPr>
              <a:t>HRES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1" name="Google Shape;541;p64"/>
          <p:cNvSpPr txBox="1"/>
          <p:nvPr/>
        </p:nvSpPr>
        <p:spPr>
          <a:xfrm>
            <a:off x="6067325" y="2590300"/>
            <a:ext cx="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oppins"/>
                <a:ea typeface="Poppins"/>
                <a:cs typeface="Poppins"/>
                <a:sym typeface="Poppins"/>
              </a:rPr>
              <a:t>ENS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2" name="Google Shape;542;p64"/>
          <p:cNvSpPr txBox="1"/>
          <p:nvPr/>
        </p:nvSpPr>
        <p:spPr>
          <a:xfrm>
            <a:off x="2740600" y="3087075"/>
            <a:ext cx="267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oppins"/>
                <a:ea typeface="Poppins"/>
                <a:cs typeface="Poppins"/>
                <a:sym typeface="Poppins"/>
              </a:rPr>
              <a:t>single 10-day forecast</a:t>
            </a:r>
            <a:br>
              <a:rPr lang="fr">
                <a:latin typeface="Poppins"/>
                <a:ea typeface="Poppins"/>
                <a:cs typeface="Poppins"/>
                <a:sym typeface="Poppins"/>
              </a:rPr>
            </a:br>
            <a:r>
              <a:rPr lang="fr">
                <a:latin typeface="Poppins"/>
                <a:ea typeface="Poppins"/>
                <a:cs typeface="Poppins"/>
                <a:sym typeface="Poppins"/>
              </a:rPr>
              <a:t>0.1° resolution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oppins"/>
                <a:ea typeface="Poppins"/>
                <a:cs typeface="Poppins"/>
                <a:sym typeface="Poppins"/>
              </a:rPr>
              <a:t>several times per day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p64"/>
          <p:cNvSpPr txBox="1"/>
          <p:nvPr/>
        </p:nvSpPr>
        <p:spPr>
          <a:xfrm>
            <a:off x="5283550" y="2996750"/>
            <a:ext cx="267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oppins"/>
                <a:ea typeface="Poppins"/>
                <a:cs typeface="Poppins"/>
                <a:sym typeface="Poppins"/>
              </a:rPr>
              <a:t>ensemble model</a:t>
            </a:r>
            <a:br>
              <a:rPr lang="fr">
                <a:latin typeface="Poppins"/>
                <a:ea typeface="Poppins"/>
                <a:cs typeface="Poppins"/>
                <a:sym typeface="Poppins"/>
              </a:rPr>
            </a:br>
            <a:r>
              <a:rPr lang="fr">
                <a:latin typeface="Poppins"/>
                <a:ea typeface="Poppins"/>
                <a:cs typeface="Poppins"/>
                <a:sym typeface="Poppins"/>
              </a:rPr>
              <a:t>set of 50 stochastically perturbed 15-day forecasts</a:t>
            </a:r>
            <a:br>
              <a:rPr lang="fr">
                <a:latin typeface="Poppins"/>
                <a:ea typeface="Poppins"/>
                <a:cs typeface="Poppins"/>
                <a:sym typeface="Poppins"/>
              </a:rPr>
            </a:br>
            <a:r>
              <a:rPr lang="fr">
                <a:latin typeface="Poppins"/>
                <a:ea typeface="Poppins"/>
                <a:cs typeface="Poppins"/>
                <a:sym typeface="Poppins"/>
              </a:rPr>
              <a:t>0.1° resolution</a:t>
            </a:r>
            <a:br>
              <a:rPr lang="fr">
                <a:latin typeface="Poppins"/>
                <a:ea typeface="Poppins"/>
                <a:cs typeface="Poppins"/>
                <a:sym typeface="Poppins"/>
              </a:rPr>
            </a:br>
            <a:r>
              <a:rPr lang="fr">
                <a:latin typeface="Poppins"/>
                <a:ea typeface="Poppins"/>
                <a:cs typeface="Poppins"/>
                <a:sym typeface="Poppins"/>
              </a:rPr>
              <a:t>several times per day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" name="Google Shape;544;p64"/>
          <p:cNvSpPr txBox="1"/>
          <p:nvPr/>
        </p:nvSpPr>
        <p:spPr>
          <a:xfrm>
            <a:off x="3938550" y="4352025"/>
            <a:ext cx="259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D720D"/>
                </a:solidFill>
                <a:latin typeface="Poppins"/>
                <a:ea typeface="Poppins"/>
                <a:cs typeface="Poppins"/>
                <a:sym typeface="Poppins"/>
              </a:rPr>
              <a:t>Goal of ML-based WF: beat HRES and ENS</a:t>
            </a:r>
            <a:endParaRPr b="1">
              <a:solidFill>
                <a:srgbClr val="ED720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5" name="Google Shape;54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25" y="1604002"/>
            <a:ext cx="1715625" cy="174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51" name="Google Shape;551;p65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short story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2" name="Google Shape;552;p65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553" name="Google Shape;553;p65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4" name="Google Shape;554;p65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ML-based weather forecasting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55" name="Google Shape;55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56" name="Google Shape;556;p65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7" name="Google Shape;557;p65"/>
          <p:cNvSpPr txBox="1"/>
          <p:nvPr/>
        </p:nvSpPr>
        <p:spPr>
          <a:xfrm>
            <a:off x="5352765" y="4299849"/>
            <a:ext cx="37053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700"/>
              <a:buFont typeface="Helvetica Neue Light"/>
              <a:buNone/>
            </a:pPr>
            <a:r>
              <a:rPr b="0" i="1" lang="fr" sz="700" u="sng" cap="none" strike="noStrike">
                <a:solidFill>
                  <a:srgbClr val="004C7F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https://raspstephan.github.io/blog/weatherbench/</a:t>
            </a:r>
            <a:r>
              <a:rPr b="0" i="1" lang="fr" sz="700" u="none" cap="none" strike="noStrike">
                <a:solidFill>
                  <a:srgbClr val="004C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/>
          </a:p>
        </p:txBody>
      </p:sp>
      <p:pic>
        <p:nvPicPr>
          <p:cNvPr id="558" name="Google Shape;55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025" y="1181225"/>
            <a:ext cx="7227874" cy="32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64" name="Google Shape;564;p66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Back in 2020: challenges and skepticism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5" name="Google Shape;565;p66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566" name="Google Shape;566;p66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7" name="Google Shape;567;p66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ML-based weather forecasting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8" name="Google Shape;56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69" name="Google Shape;569;p66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0" name="Google Shape;57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02" y="1889888"/>
            <a:ext cx="5092699" cy="22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71" name="Google Shape;571;p66"/>
          <p:cNvGrpSpPr/>
          <p:nvPr/>
        </p:nvGrpSpPr>
        <p:grpSpPr>
          <a:xfrm>
            <a:off x="5828811" y="1225085"/>
            <a:ext cx="3062605" cy="3573113"/>
            <a:chOff x="0" y="-265091"/>
            <a:chExt cx="8166947" cy="9528300"/>
          </a:xfrm>
        </p:grpSpPr>
        <p:sp>
          <p:nvSpPr>
            <p:cNvPr id="572" name="Google Shape;572;p66"/>
            <p:cNvSpPr/>
            <p:nvPr/>
          </p:nvSpPr>
          <p:spPr>
            <a:xfrm>
              <a:off x="40547" y="-265091"/>
              <a:ext cx="8126400" cy="9528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weatherbench.png" id="573" name="Google Shape;573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337687"/>
              <a:ext cx="7953730" cy="889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66"/>
            <p:cNvSpPr txBox="1"/>
            <p:nvPr/>
          </p:nvSpPr>
          <p:spPr>
            <a:xfrm>
              <a:off x="968904" y="47350"/>
              <a:ext cx="62697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ts val="800"/>
                <a:buFont typeface="Helvetica Neue Light"/>
                <a:buNone/>
              </a:pPr>
              <a:r>
                <a:rPr b="0" i="1" lang="fr" sz="800" u="none" cap="none" strike="noStrike">
                  <a:solidFill>
                    <a:srgbClr val="004C7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https://github.com/pangeo-data/WeatherBench</a:t>
              </a:r>
              <a:endParaRPr sz="5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80" name="Google Shape;580;p67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2022: the year of the breakthroughs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1" name="Google Shape;581;p67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582" name="Google Shape;582;p67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67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ML-based weather forecasting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4" name="Google Shape;58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85" name="Google Shape;585;p67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86" name="Google Shape;586;p67"/>
          <p:cNvGrpSpPr/>
          <p:nvPr/>
        </p:nvGrpSpPr>
        <p:grpSpPr>
          <a:xfrm>
            <a:off x="3821437" y="2226896"/>
            <a:ext cx="1987496" cy="2736758"/>
            <a:chOff x="-37353" y="-24852"/>
            <a:chExt cx="5764200" cy="9220882"/>
          </a:xfrm>
        </p:grpSpPr>
        <p:sp>
          <p:nvSpPr>
            <p:cNvPr id="587" name="Google Shape;587;p67"/>
            <p:cNvSpPr/>
            <p:nvPr/>
          </p:nvSpPr>
          <p:spPr>
            <a:xfrm>
              <a:off x="-37353" y="-24852"/>
              <a:ext cx="5764200" cy="89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keisler.png" id="588" name="Google Shape;588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703115"/>
              <a:ext cx="5689481" cy="7347494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dir="5400000" dist="25400">
                <a:srgbClr val="000000">
                  <a:alpha val="49800"/>
                </a:srgbClr>
              </a:outerShdw>
            </a:effectLst>
          </p:spPr>
        </p:pic>
        <p:sp>
          <p:nvSpPr>
            <p:cNvPr id="589" name="Google Shape;589;p67"/>
            <p:cNvSpPr txBox="1"/>
            <p:nvPr/>
          </p:nvSpPr>
          <p:spPr>
            <a:xfrm>
              <a:off x="1225446" y="0"/>
              <a:ext cx="3238500" cy="12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0" i="0" lang="fr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Keisler et al. (2022)</a:t>
              </a:r>
              <a:endParaRPr sz="500"/>
            </a:p>
          </p:txBody>
        </p:sp>
        <p:sp>
          <p:nvSpPr>
            <p:cNvPr id="590" name="Google Shape;590;p67"/>
            <p:cNvSpPr txBox="1"/>
            <p:nvPr/>
          </p:nvSpPr>
          <p:spPr>
            <a:xfrm>
              <a:off x="280077" y="8236630"/>
              <a:ext cx="51294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ts val="800"/>
                <a:buFont typeface="Helvetica Neue Light"/>
                <a:buNone/>
              </a:pPr>
              <a:r>
                <a:rPr b="0" i="1" lang="fr" sz="800" u="sng" cap="none" strike="noStrike">
                  <a:solidFill>
                    <a:srgbClr val="004C7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https://doi.org/10.48550/arXiv.2202.07575</a:t>
              </a:r>
              <a:r>
                <a:rPr b="0" i="1" lang="fr" sz="800" u="none" cap="none" strike="noStrike">
                  <a:solidFill>
                    <a:srgbClr val="004C7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</a:t>
              </a:r>
              <a:endParaRPr sz="500"/>
            </a:p>
          </p:txBody>
        </p:sp>
      </p:grpSp>
      <p:pic>
        <p:nvPicPr>
          <p:cNvPr id="591" name="Google Shape;591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500" y="1658329"/>
            <a:ext cx="3226176" cy="2437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2" name="Google Shape;592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8725" y="1028833"/>
            <a:ext cx="3570698" cy="28558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98" name="Google Shape;598;p68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2022: the year of the breakthroughs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9" name="Google Shape;599;p68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600" name="Google Shape;600;p68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1" name="Google Shape;601;p68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ML-based weather forecasting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02" name="Google Shape;60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03" name="Google Shape;603;p68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4" name="Google Shape;604;p68"/>
          <p:cNvGrpSpPr/>
          <p:nvPr/>
        </p:nvGrpSpPr>
        <p:grpSpPr>
          <a:xfrm>
            <a:off x="3491374" y="1257432"/>
            <a:ext cx="2230651" cy="3325830"/>
            <a:chOff x="-108273" y="-181014"/>
            <a:chExt cx="5948402" cy="8868881"/>
          </a:xfrm>
        </p:grpSpPr>
        <p:sp>
          <p:nvSpPr>
            <p:cNvPr id="605" name="Google Shape;605;p68"/>
            <p:cNvSpPr/>
            <p:nvPr/>
          </p:nvSpPr>
          <p:spPr>
            <a:xfrm>
              <a:off x="-108273" y="-181014"/>
              <a:ext cx="5764200" cy="89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panguweather.png" id="606" name="Google Shape;606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75925"/>
              <a:ext cx="5547643" cy="7347495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dir="5400000" dist="25400">
                <a:srgbClr val="000000">
                  <a:alpha val="49800"/>
                </a:srgbClr>
              </a:outerShdw>
            </a:effectLst>
          </p:spPr>
        </p:pic>
        <p:sp>
          <p:nvSpPr>
            <p:cNvPr id="607" name="Google Shape;607;p68"/>
            <p:cNvSpPr txBox="1"/>
            <p:nvPr/>
          </p:nvSpPr>
          <p:spPr>
            <a:xfrm>
              <a:off x="670949" y="-1"/>
              <a:ext cx="42057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1" i="0" lang="fr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PanguWeather </a:t>
              </a:r>
              <a:r>
                <a:rPr b="0" i="0" lang="fr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(Huawei)</a:t>
              </a:r>
              <a:endParaRPr sz="500"/>
            </a:p>
          </p:txBody>
        </p:sp>
        <p:sp>
          <p:nvSpPr>
            <p:cNvPr id="608" name="Google Shape;608;p68"/>
            <p:cNvSpPr txBox="1"/>
            <p:nvPr/>
          </p:nvSpPr>
          <p:spPr>
            <a:xfrm>
              <a:off x="75929" y="8256767"/>
              <a:ext cx="5764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ts val="800"/>
                <a:buFont typeface="Helvetica Neue Light"/>
                <a:buNone/>
              </a:pPr>
              <a:r>
                <a:rPr b="0" i="1" lang="fr" sz="800" u="sng" cap="none" strike="noStrike">
                  <a:solidFill>
                    <a:srgbClr val="004C7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https://doi.org/10.1038/s41586-023-06185-3</a:t>
              </a:r>
              <a:endParaRPr sz="500"/>
            </a:p>
          </p:txBody>
        </p:sp>
      </p:grpSp>
      <p:grpSp>
        <p:nvGrpSpPr>
          <p:cNvPr id="609" name="Google Shape;609;p68"/>
          <p:cNvGrpSpPr/>
          <p:nvPr/>
        </p:nvGrpSpPr>
        <p:grpSpPr>
          <a:xfrm>
            <a:off x="6300357" y="1286015"/>
            <a:ext cx="2210768" cy="3268673"/>
            <a:chOff x="-2872" y="-47994"/>
            <a:chExt cx="5895382" cy="8716461"/>
          </a:xfrm>
        </p:grpSpPr>
        <p:sp>
          <p:nvSpPr>
            <p:cNvPr id="610" name="Google Shape;610;p68"/>
            <p:cNvSpPr/>
            <p:nvPr/>
          </p:nvSpPr>
          <p:spPr>
            <a:xfrm>
              <a:off x="-2872" y="-47994"/>
              <a:ext cx="5764200" cy="89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GraphCast.png" id="611" name="Google Shape;611;p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0256" y="932965"/>
              <a:ext cx="5037760" cy="7121210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dir="5400000" dist="25400">
                <a:srgbClr val="000000">
                  <a:alpha val="49800"/>
                </a:srgbClr>
              </a:outerShdw>
            </a:effectLst>
          </p:spPr>
        </p:pic>
        <p:sp>
          <p:nvSpPr>
            <p:cNvPr id="612" name="Google Shape;612;p68"/>
            <p:cNvSpPr txBox="1"/>
            <p:nvPr/>
          </p:nvSpPr>
          <p:spPr>
            <a:xfrm>
              <a:off x="76200" y="-1"/>
              <a:ext cx="5394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1" i="0" lang="fr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GraphCast</a:t>
              </a:r>
              <a:r>
                <a:rPr b="0" i="0" lang="fr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0" i="0" lang="fr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(Google DeepMind)</a:t>
              </a:r>
              <a:endParaRPr sz="500"/>
            </a:p>
          </p:txBody>
        </p:sp>
        <p:sp>
          <p:nvSpPr>
            <p:cNvPr id="613" name="Google Shape;613;p68"/>
            <p:cNvSpPr txBox="1"/>
            <p:nvPr/>
          </p:nvSpPr>
          <p:spPr>
            <a:xfrm>
              <a:off x="498510" y="8237367"/>
              <a:ext cx="5394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ts val="800"/>
                <a:buFont typeface="Helvetica Neue Light"/>
                <a:buNone/>
              </a:pPr>
              <a:r>
                <a:rPr b="0" i="1" lang="fr" sz="800" u="sng" cap="none" strike="noStrike">
                  <a:solidFill>
                    <a:srgbClr val="004C7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https://doi.org/10.48550/arXiv.2212.12794</a:t>
              </a:r>
              <a:endParaRPr sz="500"/>
            </a:p>
          </p:txBody>
        </p:sp>
      </p:grpSp>
      <p:grpSp>
        <p:nvGrpSpPr>
          <p:cNvPr id="614" name="Google Shape;614;p68"/>
          <p:cNvGrpSpPr/>
          <p:nvPr/>
        </p:nvGrpSpPr>
        <p:grpSpPr>
          <a:xfrm>
            <a:off x="682412" y="1242382"/>
            <a:ext cx="2161575" cy="3325841"/>
            <a:chOff x="-108273" y="-181014"/>
            <a:chExt cx="5764200" cy="8868910"/>
          </a:xfrm>
        </p:grpSpPr>
        <p:sp>
          <p:nvSpPr>
            <p:cNvPr id="615" name="Google Shape;615;p68"/>
            <p:cNvSpPr/>
            <p:nvPr/>
          </p:nvSpPr>
          <p:spPr>
            <a:xfrm>
              <a:off x="-108273" y="-181014"/>
              <a:ext cx="5764200" cy="89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6" name="Google Shape;616;p68"/>
            <p:cNvSpPr txBox="1"/>
            <p:nvPr/>
          </p:nvSpPr>
          <p:spPr>
            <a:xfrm>
              <a:off x="670949" y="-1"/>
              <a:ext cx="42057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1" lang="fr" sz="1100">
                  <a:latin typeface="Helvetica Neue"/>
                  <a:ea typeface="Helvetica Neue"/>
                  <a:cs typeface="Helvetica Neue"/>
                  <a:sym typeface="Helvetica Neue"/>
                </a:rPr>
                <a:t>FourCastNet</a:t>
              </a:r>
              <a:r>
                <a:rPr b="1" i="0" lang="fr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rPr b="0" i="0" lang="fr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lang="fr" sz="1100">
                  <a:latin typeface="Helvetica Neue"/>
                  <a:ea typeface="Helvetica Neue"/>
                  <a:cs typeface="Helvetica Neue"/>
                  <a:sym typeface="Helvetica Neue"/>
                </a:rPr>
                <a:t>Nvidia</a:t>
              </a:r>
              <a:r>
                <a:rPr b="0" i="0" lang="fr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/>
            </a:p>
          </p:txBody>
        </p:sp>
        <p:sp>
          <p:nvSpPr>
            <p:cNvPr id="617" name="Google Shape;617;p68"/>
            <p:cNvSpPr txBox="1"/>
            <p:nvPr/>
          </p:nvSpPr>
          <p:spPr>
            <a:xfrm>
              <a:off x="75941" y="8256796"/>
              <a:ext cx="5395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ts val="800"/>
                <a:buFont typeface="Helvetica Neue Light"/>
                <a:buNone/>
              </a:pPr>
              <a:r>
                <a:rPr i="1" lang="fr" sz="800" u="sng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https://arxiv.org/pdf/2202.11214</a:t>
              </a:r>
              <a:r>
                <a:rPr i="1" lang="fr" sz="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</a:t>
              </a:r>
              <a:endParaRPr sz="500">
                <a:solidFill>
                  <a:schemeClr val="dk1"/>
                </a:solidFill>
              </a:endParaRPr>
            </a:p>
          </p:txBody>
        </p:sp>
      </p:grpSp>
      <p:pic>
        <p:nvPicPr>
          <p:cNvPr id="618" name="Google Shape;618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175" y="1675125"/>
            <a:ext cx="2081600" cy="2613525"/>
          </a:xfrm>
          <a:prstGeom prst="rect">
            <a:avLst/>
          </a:prstGeom>
          <a:noFill/>
          <a:ln>
            <a:noFill/>
          </a:ln>
          <a:effectLst>
            <a:outerShdw blurRad="63500" rotWithShape="0" dir="5400000" dist="2540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24" name="Google Shape;624;p69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Mid-2023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5" name="Google Shape;625;p69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626" name="Google Shape;626;p69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7" name="Google Shape;627;p69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ML-based weather forecasting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28" name="Google Shape;62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29" name="Google Shape;629;p69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0" name="Google Shape;63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632" y="1028825"/>
            <a:ext cx="6825274" cy="3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9"/>
          <p:cNvSpPr txBox="1"/>
          <p:nvPr/>
        </p:nvSpPr>
        <p:spPr>
          <a:xfrm>
            <a:off x="7157075" y="4886325"/>
            <a:ext cx="218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Poppins"/>
                <a:ea typeface="Poppins"/>
                <a:cs typeface="Poppins"/>
                <a:sym typeface="Poppins"/>
              </a:rPr>
              <a:t>Lguensat 2023, La météorologie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2" name="Google Shape;63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382" y="2058497"/>
            <a:ext cx="5817244" cy="1198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38" name="Google Shape;638;p70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Now…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9" name="Google Shape;639;p70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640" name="Google Shape;640;p70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p70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ML-based weather forecasting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2" name="Google Shape;64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43" name="Google Shape;643;p70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4" name="Google Shape;64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399" y="1177349"/>
            <a:ext cx="6908774" cy="3561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5" name="Google Shape;64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363" y="4200"/>
            <a:ext cx="3171725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51" name="Google Shape;651;p71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Now…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2" name="Google Shape;652;p71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653" name="Google Shape;653;p71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4" name="Google Shape;654;p71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ML-based weather forecasting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55" name="Google Shape;65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56" name="Google Shape;656;p71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7" name="Google Shape;6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957" y="1137575"/>
            <a:ext cx="5236659" cy="380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100" y="2037075"/>
            <a:ext cx="3087250" cy="1543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/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</a:pPr>
            <a:r>
              <a:rPr b="1" lang="fr" sz="2000">
                <a:solidFill>
                  <a:srgbClr val="1F4387"/>
                </a:solidFill>
                <a:latin typeface="Comfortaa"/>
                <a:ea typeface="Comfortaa"/>
                <a:cs typeface="Comfortaa"/>
                <a:sym typeface="Comfortaa"/>
              </a:rPr>
              <a:t>Part I</a:t>
            </a:r>
            <a:endParaRPr b="0" i="0" sz="20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09" name="Google Shape;409;p54"/>
          <p:cNvCxnSpPr/>
          <p:nvPr/>
        </p:nvCxnSpPr>
        <p:spPr>
          <a:xfrm>
            <a:off x="3640859" y="3741679"/>
            <a:ext cx="18624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0" name="Google Shape;410;p54"/>
          <p:cNvSpPr txBox="1"/>
          <p:nvPr>
            <p:ph idx="4294967295" type="subTitle"/>
          </p:nvPr>
        </p:nvSpPr>
        <p:spPr>
          <a:xfrm>
            <a:off x="0" y="3796599"/>
            <a:ext cx="91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fr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Some definitions</a:t>
            </a:r>
            <a:endParaRPr b="1"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963" y="123375"/>
            <a:ext cx="6428074" cy="300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64" name="Google Shape;664;p72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Towards beating the ENS model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5" name="Google Shape;665;p72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666" name="Google Shape;666;p72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72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ML-based weather forecasting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68" name="Google Shape;66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69" name="Google Shape;669;p72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0" name="Google Shape;6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732" y="1181225"/>
            <a:ext cx="5586313" cy="380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1" name="Google Shape;67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874" y="2409949"/>
            <a:ext cx="2978875" cy="1021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3"/>
          <p:cNvSpPr txBox="1"/>
          <p:nvPr/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</a:pPr>
            <a:r>
              <a:rPr b="1" lang="fr" sz="2000">
                <a:solidFill>
                  <a:srgbClr val="1F4387"/>
                </a:solidFill>
                <a:latin typeface="Comfortaa"/>
                <a:ea typeface="Comfortaa"/>
                <a:cs typeface="Comfortaa"/>
                <a:sym typeface="Comfortaa"/>
              </a:rPr>
              <a:t>Part IV</a:t>
            </a:r>
            <a:endParaRPr b="0" i="0" sz="20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77" name="Google Shape;677;p73"/>
          <p:cNvCxnSpPr/>
          <p:nvPr/>
        </p:nvCxnSpPr>
        <p:spPr>
          <a:xfrm>
            <a:off x="3640859" y="3741679"/>
            <a:ext cx="18624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8" name="Google Shape;678;p73"/>
          <p:cNvSpPr txBox="1"/>
          <p:nvPr>
            <p:ph idx="4294967295" type="subTitle"/>
          </p:nvPr>
        </p:nvSpPr>
        <p:spPr>
          <a:xfrm>
            <a:off x="0" y="3796599"/>
            <a:ext cx="91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fr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Conclusion</a:t>
            </a:r>
            <a:endParaRPr b="1"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84" name="Google Shape;684;p74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In Climate/Weather science and in general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5" name="Google Shape;685;p74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686" name="Google Shape;686;p74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7" name="Google Shape;687;p74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Data scientist (personal) lessons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8" name="Google Shape;68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89" name="Google Shape;689;p74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0" name="Google Shape;690;p74"/>
          <p:cNvSpPr txBox="1"/>
          <p:nvPr/>
        </p:nvSpPr>
        <p:spPr>
          <a:xfrm>
            <a:off x="1575800" y="1090050"/>
            <a:ext cx="6239100" cy="3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Machine Learning offers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very powerful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 tools, you need to be careful when choosing the right one for your problem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It is crucial to incorporate as much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domain expertise 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as you can in your Machine Learning projects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Patience and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open mindedness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 is key when collaborating with machine learners </a:t>
            </a:r>
            <a:endParaRPr b="1"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Techniques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that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combine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 physical knowledge and machine learning are increasingly popular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Climate/Weather scientists call for transparent AI: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interpretable and explainable 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AI</a:t>
            </a:r>
            <a:br>
              <a:rPr lang="fr" sz="1300">
                <a:latin typeface="Poppins"/>
                <a:ea typeface="Poppins"/>
                <a:cs typeface="Poppins"/>
                <a:sym typeface="Poppins"/>
              </a:rPr>
            </a:b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As a data scientist you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ontinuously learn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: Stay updated with new tools, techniques, and real-world applications.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00"/>
            </a:gs>
            <a:gs pos="14000">
              <a:srgbClr val="FFFF00"/>
            </a:gs>
            <a:gs pos="100000">
              <a:srgbClr val="1B8EBB"/>
            </a:gs>
          </a:gsLst>
          <a:lin ang="2700006" scaled="0"/>
        </a:gra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5"/>
          <p:cNvSpPr/>
          <p:nvPr/>
        </p:nvSpPr>
        <p:spPr>
          <a:xfrm>
            <a:off x="160977" y="152725"/>
            <a:ext cx="1130700" cy="110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96" name="Google Shape;696;p7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50" y="152725"/>
            <a:ext cx="1131000" cy="110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7" name="Google Shape;697;p75"/>
          <p:cNvSpPr txBox="1"/>
          <p:nvPr>
            <p:ph idx="1" type="subTitle"/>
          </p:nvPr>
        </p:nvSpPr>
        <p:spPr>
          <a:xfrm>
            <a:off x="1" y="3796556"/>
            <a:ext cx="91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fr" sz="1500">
                <a:latin typeface="Comfortaa"/>
                <a:ea typeface="Comfortaa"/>
                <a:cs typeface="Comfortaa"/>
                <a:sym typeface="Comfortaa"/>
              </a:rPr>
              <a:t>Redouane Lguensat</a:t>
            </a:r>
            <a:br>
              <a:rPr lang="fr" sz="1500">
                <a:latin typeface="Comfortaa"/>
                <a:ea typeface="Comfortaa"/>
                <a:cs typeface="Comfortaa"/>
                <a:sym typeface="Comfortaa"/>
              </a:rPr>
            </a:br>
            <a:r>
              <a:rPr lang="fr" sz="1500">
                <a:latin typeface="Comfortaa"/>
                <a:ea typeface="Comfortaa"/>
                <a:cs typeface="Comfortaa"/>
                <a:sym typeface="Comfortaa"/>
              </a:rPr>
              <a:t>rlguensat@ipsl.fr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8" name="Google Shape;698;p75"/>
          <p:cNvSpPr txBox="1"/>
          <p:nvPr>
            <p:ph type="title"/>
          </p:nvPr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fr" sz="2200"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9" name="Google Shape;699;p75"/>
          <p:cNvSpPr txBox="1"/>
          <p:nvPr>
            <p:ph idx="1" type="subTitle"/>
          </p:nvPr>
        </p:nvSpPr>
        <p:spPr>
          <a:xfrm>
            <a:off x="1" y="4663331"/>
            <a:ext cx="91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fr" sz="1500">
                <a:latin typeface="Comfortaa"/>
                <a:ea typeface="Comfortaa"/>
                <a:cs typeface="Comfortaa"/>
                <a:sym typeface="Comfortaa"/>
              </a:rPr>
              <a:t>    Website: </a:t>
            </a:r>
            <a:r>
              <a:rPr lang="fr" sz="15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redouanelg.github.io</a:t>
            </a:r>
            <a:r>
              <a:rPr lang="fr" sz="1500">
                <a:latin typeface="Comfortaa"/>
                <a:ea typeface="Comfortaa"/>
                <a:cs typeface="Comfortaa"/>
                <a:sym typeface="Comfortaa"/>
              </a:rPr>
              <a:t>						                      Bluesky: @redouanelg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00" name="Google Shape;700;p75"/>
          <p:cNvPicPr preferRelativeResize="0"/>
          <p:nvPr/>
        </p:nvPicPr>
        <p:blipFill rotWithShape="1">
          <a:blip r:embed="rId5">
            <a:alphaModFix/>
          </a:blip>
          <a:srcRect b="34270" l="0" r="59469" t="26223"/>
          <a:stretch/>
        </p:blipFill>
        <p:spPr>
          <a:xfrm>
            <a:off x="7754225" y="310863"/>
            <a:ext cx="1224700" cy="61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701" name="Google Shape;701;p75"/>
          <p:cNvPicPr preferRelativeResize="0"/>
          <p:nvPr/>
        </p:nvPicPr>
        <p:blipFill rotWithShape="1">
          <a:blip r:embed="rId6">
            <a:alphaModFix/>
          </a:blip>
          <a:srcRect b="4289" l="20873" r="22155" t="3254"/>
          <a:stretch/>
        </p:blipFill>
        <p:spPr>
          <a:xfrm>
            <a:off x="3020125" y="294675"/>
            <a:ext cx="3035651" cy="2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17" name="Google Shape;417;p55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FAQ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8" name="Google Shape;418;p55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419" name="Google Shape;419;p55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" name="Google Shape;420;p55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Machine Learning 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1" name="Google Shape;42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22" name="Google Shape;422;p55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" name="Google Shape;423;p55"/>
          <p:cNvSpPr txBox="1"/>
          <p:nvPr/>
        </p:nvSpPr>
        <p:spPr>
          <a:xfrm>
            <a:off x="316450" y="1466275"/>
            <a:ext cx="48657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Subdomain of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Artificial Intelligence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 (AI), ML is not new ! long history but using different names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The recent revolution was driven by a subdomain of ML: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Deep Learning 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(DL) + the advancements in computational/storage capacities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Deep Learning techniques use a ML algorithm called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Neural Networks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 (NN)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Nowadays ML applications are ubiquitous in our daily lives. Recommendation systems, text translation, image recognition, etc..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500" y="1090050"/>
            <a:ext cx="3538550" cy="353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5" name="Google Shape;425;p55"/>
          <p:cNvSpPr txBox="1"/>
          <p:nvPr/>
        </p:nvSpPr>
        <p:spPr>
          <a:xfrm>
            <a:off x="5490375" y="4628600"/>
            <a:ext cx="32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Poppins"/>
                <a:ea typeface="Poppins"/>
                <a:cs typeface="Poppins"/>
                <a:sym typeface="Poppins"/>
              </a:rPr>
              <a:t>“a data scientist looking at climate simulations” by  the DALL.E ML model of OpenAI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31" name="Google Shape;431;p56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What is expected from you?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2" name="Google Shape;432;p56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433" name="Google Shape;433;p56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56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Data Scientist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35" name="Google Shape;4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36" name="Google Shape;436;p56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56"/>
          <p:cNvSpPr txBox="1"/>
          <p:nvPr/>
        </p:nvSpPr>
        <p:spPr>
          <a:xfrm>
            <a:off x="304975" y="1252400"/>
            <a:ext cx="49992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Understand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 business or research problems and define what needs to be solved.</a:t>
            </a:r>
            <a:br>
              <a:rPr lang="fr" sz="1300">
                <a:latin typeface="Poppins"/>
                <a:ea typeface="Poppins"/>
                <a:cs typeface="Poppins"/>
                <a:sym typeface="Poppins"/>
              </a:rPr>
            </a:b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Collect &amp; Clean Data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 – Gather data from multiple sources and ensure it’s usable </a:t>
            </a:r>
            <a:r>
              <a:rPr lang="fr" sz="1300">
                <a:solidFill>
                  <a:srgbClr val="ED720D"/>
                </a:solidFill>
                <a:latin typeface="Poppins"/>
                <a:ea typeface="Poppins"/>
                <a:cs typeface="Poppins"/>
                <a:sym typeface="Poppins"/>
              </a:rPr>
              <a:t>(a lot of time goes here!)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.</a:t>
            </a:r>
            <a:br>
              <a:rPr lang="fr" sz="1300">
                <a:latin typeface="Poppins"/>
                <a:ea typeface="Poppins"/>
                <a:cs typeface="Poppins"/>
                <a:sym typeface="Poppins"/>
              </a:rPr>
            </a:b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Analyze &amp; Explore – Use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statistics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visualizations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 to find trends, patterns, and insights.</a:t>
            </a:r>
            <a:br>
              <a:rPr lang="fr" sz="1300">
                <a:latin typeface="Poppins"/>
                <a:ea typeface="Poppins"/>
                <a:cs typeface="Poppins"/>
                <a:sym typeface="Poppins"/>
              </a:rPr>
            </a:b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Build Models – Apply </a:t>
            </a: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machine learning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 and other algorithms to make predictions or classify data.</a:t>
            </a:r>
            <a:br>
              <a:rPr lang="fr" sz="1300">
                <a:latin typeface="Poppins"/>
                <a:ea typeface="Poppins"/>
                <a:cs typeface="Poppins"/>
                <a:sym typeface="Poppins"/>
              </a:rPr>
            </a:b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b="1" lang="fr" sz="1300">
                <a:latin typeface="Poppins"/>
                <a:ea typeface="Poppins"/>
                <a:cs typeface="Poppins"/>
                <a:sym typeface="Poppins"/>
              </a:rPr>
              <a:t>Communicate</a:t>
            </a:r>
            <a:r>
              <a:rPr lang="fr" sz="1300">
                <a:latin typeface="Poppins"/>
                <a:ea typeface="Poppins"/>
                <a:cs typeface="Poppins"/>
                <a:sym typeface="Poppins"/>
              </a:rPr>
              <a:t> Insights – Create dashboards, reports, or visual stories to explain findings clearly.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56"/>
          <p:cNvSpPr txBox="1"/>
          <p:nvPr/>
        </p:nvSpPr>
        <p:spPr>
          <a:xfrm>
            <a:off x="5490375" y="4628600"/>
            <a:ext cx="326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Poppins"/>
                <a:ea typeface="Poppins"/>
                <a:cs typeface="Poppins"/>
                <a:sym typeface="Poppins"/>
              </a:rPr>
              <a:t>“a data scientist” by  the DALL.E ML model of OpenAI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9" name="Google Shape;43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113" y="1252400"/>
            <a:ext cx="3282424" cy="328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/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</a:pPr>
            <a:r>
              <a:rPr b="1" lang="fr" sz="2000">
                <a:solidFill>
                  <a:srgbClr val="1F4387"/>
                </a:solidFill>
                <a:latin typeface="Comfortaa"/>
                <a:ea typeface="Comfortaa"/>
                <a:cs typeface="Comfortaa"/>
                <a:sym typeface="Comfortaa"/>
              </a:rPr>
              <a:t>Part II</a:t>
            </a:r>
            <a:endParaRPr b="0" i="0" sz="20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45" name="Google Shape;445;p57"/>
          <p:cNvCxnSpPr/>
          <p:nvPr/>
        </p:nvCxnSpPr>
        <p:spPr>
          <a:xfrm>
            <a:off x="3640859" y="3741679"/>
            <a:ext cx="18624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6" name="Google Shape;446;p57"/>
          <p:cNvSpPr txBox="1"/>
          <p:nvPr>
            <p:ph idx="4294967295" type="subTitle"/>
          </p:nvPr>
        </p:nvSpPr>
        <p:spPr>
          <a:xfrm>
            <a:off x="0" y="3796599"/>
            <a:ext cx="91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fr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“Short” Overview of ML problems</a:t>
            </a:r>
            <a:endParaRPr b="1"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47" name="Google Shape;4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75" y="688800"/>
            <a:ext cx="321945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7"/>
          <p:cNvSpPr txBox="1"/>
          <p:nvPr/>
        </p:nvSpPr>
        <p:spPr>
          <a:xfrm rot="5400000">
            <a:off x="2675000" y="2845100"/>
            <a:ext cx="415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Poppins"/>
                <a:ea typeface="Poppins"/>
                <a:cs typeface="Poppins"/>
                <a:sym typeface="Poppins"/>
              </a:rPr>
              <a:t>DKRZ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54" name="Google Shape;454;p58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quick introduction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5" name="Google Shape;455;p58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456" name="Google Shape;456;p58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Clustering / Classification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58" name="Google Shape;45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59" name="Google Shape;459;p58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58"/>
          <p:cNvPicPr preferRelativeResize="0"/>
          <p:nvPr/>
        </p:nvPicPr>
        <p:blipFill rotWithShape="1">
          <a:blip r:embed="rId4">
            <a:alphaModFix/>
          </a:blip>
          <a:srcRect b="0" l="0" r="0" t="91457"/>
          <a:stretch/>
        </p:blipFill>
        <p:spPr>
          <a:xfrm>
            <a:off x="1875975" y="4585838"/>
            <a:ext cx="5981978" cy="32119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8"/>
          <p:cNvSpPr txBox="1"/>
          <p:nvPr/>
        </p:nvSpPr>
        <p:spPr>
          <a:xfrm>
            <a:off x="7196591" y="4855030"/>
            <a:ext cx="121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Proxima Nova"/>
                <a:ea typeface="Proxima Nova"/>
                <a:cs typeface="Proxima Nova"/>
                <a:sym typeface="Proxima Nova"/>
              </a:rPr>
              <a:t>Langs et al., 2018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2" name="Google Shape;462;p58"/>
          <p:cNvPicPr preferRelativeResize="0"/>
          <p:nvPr/>
        </p:nvPicPr>
        <p:blipFill rotWithShape="1">
          <a:blip r:embed="rId4">
            <a:alphaModFix/>
          </a:blip>
          <a:srcRect b="55337" l="0" r="0" t="0"/>
          <a:stretch/>
        </p:blipFill>
        <p:spPr>
          <a:xfrm>
            <a:off x="1875975" y="2872638"/>
            <a:ext cx="5981978" cy="167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8"/>
          <p:cNvPicPr preferRelativeResize="0"/>
          <p:nvPr/>
        </p:nvPicPr>
        <p:blipFill rotWithShape="1">
          <a:blip r:embed="rId4">
            <a:alphaModFix/>
          </a:blip>
          <a:srcRect b="9175" l="0" r="0" t="47646"/>
          <a:stretch/>
        </p:blipFill>
        <p:spPr>
          <a:xfrm>
            <a:off x="1875975" y="1147025"/>
            <a:ext cx="5981978" cy="162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69" name="Google Shape;469;p59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some examples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0" name="Google Shape;470;p59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471" name="Google Shape;471;p59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59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Clustering techniques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73" name="Google Shape;47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74" name="Google Shape;474;p59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5" name="Google Shape;47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032" y="1138325"/>
            <a:ext cx="4458251" cy="38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976" l="0" r="0" t="45977"/>
          <a:stretch/>
        </p:blipFill>
        <p:spPr>
          <a:xfrm>
            <a:off x="0" y="388"/>
            <a:ext cx="9144300" cy="73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81" name="Google Shape;481;p60"/>
          <p:cNvSpPr txBox="1"/>
          <p:nvPr>
            <p:ph idx="1" type="subTitle"/>
          </p:nvPr>
        </p:nvSpPr>
        <p:spPr>
          <a:xfrm>
            <a:off x="0" y="734825"/>
            <a:ext cx="9258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14550" spcFirstLastPara="1" rIns="857275" wrap="square" tIns="48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fr" sz="1500">
                <a:latin typeface="Comfortaa"/>
                <a:ea typeface="Comfortaa"/>
                <a:cs typeface="Comfortaa"/>
                <a:sym typeface="Comfortaa"/>
              </a:rPr>
              <a:t>quick intro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2" name="Google Shape;482;p60"/>
          <p:cNvSpPr txBox="1"/>
          <p:nvPr>
            <p:ph type="title"/>
          </p:nvPr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469600" spcFirstLastPara="1" rIns="8572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483" name="Google Shape;483;p60"/>
          <p:cNvSpPr/>
          <p:nvPr/>
        </p:nvSpPr>
        <p:spPr>
          <a:xfrm>
            <a:off x="0" y="0"/>
            <a:ext cx="9144300" cy="734700"/>
          </a:xfrm>
          <a:prstGeom prst="rect">
            <a:avLst/>
          </a:prstGeom>
          <a:gradFill>
            <a:gsLst>
              <a:gs pos="0">
                <a:srgbClr val="00121E"/>
              </a:gs>
              <a:gs pos="14000">
                <a:srgbClr val="00121E"/>
              </a:gs>
              <a:gs pos="100000">
                <a:srgbClr val="1B8EBB"/>
              </a:gs>
            </a:gsLst>
            <a:lin ang="2700006" scaled="0"/>
          </a:gradFill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4" name="Google Shape;484;p60"/>
          <p:cNvSpPr txBox="1"/>
          <p:nvPr/>
        </p:nvSpPr>
        <p:spPr>
          <a:xfrm>
            <a:off x="0" y="244939"/>
            <a:ext cx="91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500" lIns="1714550" spcFirstLastPara="1" rIns="8572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Regression</a:t>
            </a:r>
            <a:endParaRPr b="1" i="0" sz="2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32" y="244939"/>
            <a:ext cx="845100" cy="84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86" name="Google Shape;486;p60"/>
          <p:cNvSpPr txBox="1"/>
          <p:nvPr/>
        </p:nvSpPr>
        <p:spPr>
          <a:xfrm>
            <a:off x="682400" y="523800"/>
            <a:ext cx="723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IPSL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7" name="Google Shape;48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25" y="1090039"/>
            <a:ext cx="4998214" cy="37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825" y="1531275"/>
            <a:ext cx="4073824" cy="28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/>
          <p:nvPr/>
        </p:nvSpPr>
        <p:spPr>
          <a:xfrm>
            <a:off x="1" y="3306679"/>
            <a:ext cx="914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387"/>
              </a:buClr>
              <a:buSzPts val="1600"/>
              <a:buFont typeface="Arial"/>
              <a:buNone/>
            </a:pPr>
            <a:r>
              <a:rPr b="1" lang="fr" sz="2000">
                <a:solidFill>
                  <a:srgbClr val="1F4387"/>
                </a:solidFill>
                <a:latin typeface="Comfortaa"/>
                <a:ea typeface="Comfortaa"/>
                <a:cs typeface="Comfortaa"/>
                <a:sym typeface="Comfortaa"/>
              </a:rPr>
              <a:t>Part III</a:t>
            </a:r>
            <a:endParaRPr b="0" i="0" sz="20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94" name="Google Shape;494;p61"/>
          <p:cNvCxnSpPr/>
          <p:nvPr/>
        </p:nvCxnSpPr>
        <p:spPr>
          <a:xfrm>
            <a:off x="3640859" y="3741679"/>
            <a:ext cx="18624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5" name="Google Shape;495;p61"/>
          <p:cNvSpPr txBox="1"/>
          <p:nvPr>
            <p:ph idx="4294967295" type="subTitle"/>
          </p:nvPr>
        </p:nvSpPr>
        <p:spPr>
          <a:xfrm>
            <a:off x="0" y="3796599"/>
            <a:ext cx="91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fr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 revolution is happening </a:t>
            </a:r>
            <a:br>
              <a:rPr b="1" lang="fr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fr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ML for Weather !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96" name="Google Shape;496;p61"/>
          <p:cNvPicPr preferRelativeResize="0"/>
          <p:nvPr/>
        </p:nvPicPr>
        <p:blipFill rotWithShape="1">
          <a:blip r:embed="rId3">
            <a:alphaModFix/>
          </a:blip>
          <a:srcRect b="4289" l="20873" r="22155" t="3254"/>
          <a:stretch/>
        </p:blipFill>
        <p:spPr>
          <a:xfrm>
            <a:off x="3020125" y="294675"/>
            <a:ext cx="3035651" cy="2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werpoint-modele-ipsl_2020_revu-mp_bas-de-page">
  <a:themeElements>
    <a:clrScheme name="powerpoint-modele-ipsl_2020_revu-mp_bas-de-page">
      <a:dk1>
        <a:srgbClr val="FFFFFF"/>
      </a:dk1>
      <a:lt1>
        <a:srgbClr val="2F5496"/>
      </a:lt1>
      <a:dk2>
        <a:srgbClr val="A7A7A7"/>
      </a:dk2>
      <a:lt2>
        <a:srgbClr val="535353"/>
      </a:lt2>
      <a:accent1>
        <a:srgbClr val="034A90"/>
      </a:accent1>
      <a:accent2>
        <a:srgbClr val="A8D08D"/>
      </a:accent2>
      <a:accent3>
        <a:srgbClr val="4F94D0"/>
      </a:accent3>
      <a:accent4>
        <a:srgbClr val="C5E0B3"/>
      </a:accent4>
      <a:accent5>
        <a:srgbClr val="9CC3E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werpoint-modele-ipsl_2020_revu-mp_bas-de-page">
  <a:themeElements>
    <a:clrScheme name="Theme_IPSL">
      <a:dk1>
        <a:srgbClr val="2F5496"/>
      </a:dk1>
      <a:lt1>
        <a:srgbClr val="FFFFFF"/>
      </a:lt1>
      <a:dk2>
        <a:srgbClr val="B8D4EC"/>
      </a:dk2>
      <a:lt2>
        <a:srgbClr val="FFFFFF"/>
      </a:lt2>
      <a:accent1>
        <a:srgbClr val="034A90"/>
      </a:accent1>
      <a:accent2>
        <a:srgbClr val="A8D08D"/>
      </a:accent2>
      <a:accent3>
        <a:srgbClr val="4F94D0"/>
      </a:accent3>
      <a:accent4>
        <a:srgbClr val="C5E0B3"/>
      </a:accent4>
      <a:accent5>
        <a:srgbClr val="9CC3E5"/>
      </a:accent5>
      <a:accent6>
        <a:srgbClr val="70AD47"/>
      </a:accent6>
      <a:hlink>
        <a:srgbClr val="FFFFFF"/>
      </a:hlink>
      <a:folHlink>
        <a:srgbClr val="1F38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